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2" y="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565763" y="408686"/>
            <a:ext cx="223520" cy="385445"/>
          </a:xfrm>
          <a:custGeom>
            <a:avLst/>
            <a:gdLst/>
            <a:ahLst/>
            <a:cxnLst/>
            <a:rect l="l" t="t" r="r" b="b"/>
            <a:pathLst>
              <a:path w="223520" h="385445">
                <a:moveTo>
                  <a:pt x="57784" y="317500"/>
                </a:moveTo>
                <a:lnTo>
                  <a:pt x="53847" y="319150"/>
                </a:lnTo>
                <a:lnTo>
                  <a:pt x="50418" y="322199"/>
                </a:lnTo>
                <a:lnTo>
                  <a:pt x="48767" y="326389"/>
                </a:lnTo>
                <a:lnTo>
                  <a:pt x="47370" y="329818"/>
                </a:lnTo>
                <a:lnTo>
                  <a:pt x="47394" y="331724"/>
                </a:lnTo>
                <a:lnTo>
                  <a:pt x="47511" y="341375"/>
                </a:lnTo>
                <a:lnTo>
                  <a:pt x="47625" y="350774"/>
                </a:lnTo>
                <a:lnTo>
                  <a:pt x="47390" y="358808"/>
                </a:lnTo>
                <a:lnTo>
                  <a:pt x="47229" y="365363"/>
                </a:lnTo>
                <a:lnTo>
                  <a:pt x="47180" y="367331"/>
                </a:lnTo>
                <a:lnTo>
                  <a:pt x="46874" y="376116"/>
                </a:lnTo>
                <a:lnTo>
                  <a:pt x="46354" y="384937"/>
                </a:lnTo>
                <a:lnTo>
                  <a:pt x="51837" y="378110"/>
                </a:lnTo>
                <a:lnTo>
                  <a:pt x="57642" y="371570"/>
                </a:lnTo>
                <a:lnTo>
                  <a:pt x="63517" y="365363"/>
                </a:lnTo>
                <a:lnTo>
                  <a:pt x="69214" y="359537"/>
                </a:lnTo>
                <a:lnTo>
                  <a:pt x="84073" y="344677"/>
                </a:lnTo>
                <a:lnTo>
                  <a:pt x="85470" y="341375"/>
                </a:lnTo>
                <a:lnTo>
                  <a:pt x="87121" y="337058"/>
                </a:lnTo>
                <a:lnTo>
                  <a:pt x="86772" y="332866"/>
                </a:lnTo>
                <a:lnTo>
                  <a:pt x="74040" y="332866"/>
                </a:lnTo>
                <a:lnTo>
                  <a:pt x="62356" y="328040"/>
                </a:lnTo>
                <a:lnTo>
                  <a:pt x="58419" y="322706"/>
                </a:lnTo>
                <a:lnTo>
                  <a:pt x="57784" y="317500"/>
                </a:lnTo>
                <a:close/>
              </a:path>
              <a:path w="223520" h="385445">
                <a:moveTo>
                  <a:pt x="84708" y="328422"/>
                </a:moveTo>
                <a:lnTo>
                  <a:pt x="80517" y="331724"/>
                </a:lnTo>
                <a:lnTo>
                  <a:pt x="74040" y="332866"/>
                </a:lnTo>
                <a:lnTo>
                  <a:pt x="86772" y="332866"/>
                </a:lnTo>
                <a:lnTo>
                  <a:pt x="86740" y="332486"/>
                </a:lnTo>
                <a:lnTo>
                  <a:pt x="84708" y="328422"/>
                </a:lnTo>
                <a:close/>
              </a:path>
              <a:path w="223520" h="385445">
                <a:moveTo>
                  <a:pt x="157606" y="253873"/>
                </a:moveTo>
                <a:lnTo>
                  <a:pt x="146659" y="271813"/>
                </a:lnTo>
                <a:lnTo>
                  <a:pt x="136604" y="288051"/>
                </a:lnTo>
                <a:lnTo>
                  <a:pt x="127906" y="301932"/>
                </a:lnTo>
                <a:lnTo>
                  <a:pt x="121030" y="312800"/>
                </a:lnTo>
                <a:lnTo>
                  <a:pt x="128456" y="320875"/>
                </a:lnTo>
                <a:lnTo>
                  <a:pt x="134524" y="330152"/>
                </a:lnTo>
                <a:lnTo>
                  <a:pt x="139211" y="340500"/>
                </a:lnTo>
                <a:lnTo>
                  <a:pt x="142493" y="351789"/>
                </a:lnTo>
                <a:lnTo>
                  <a:pt x="163125" y="327578"/>
                </a:lnTo>
                <a:lnTo>
                  <a:pt x="169410" y="301932"/>
                </a:lnTo>
                <a:lnTo>
                  <a:pt x="169529" y="301450"/>
                </a:lnTo>
                <a:lnTo>
                  <a:pt x="166193" y="276012"/>
                </a:lnTo>
                <a:lnTo>
                  <a:pt x="157606" y="253873"/>
                </a:lnTo>
                <a:close/>
              </a:path>
              <a:path w="223520" h="385445">
                <a:moveTo>
                  <a:pt x="152344" y="227964"/>
                </a:moveTo>
                <a:lnTo>
                  <a:pt x="110108" y="227964"/>
                </a:lnTo>
                <a:lnTo>
                  <a:pt x="110870" y="240918"/>
                </a:lnTo>
                <a:lnTo>
                  <a:pt x="83819" y="307593"/>
                </a:lnTo>
                <a:lnTo>
                  <a:pt x="99694" y="314071"/>
                </a:lnTo>
                <a:lnTo>
                  <a:pt x="114971" y="289480"/>
                </a:lnTo>
                <a:lnTo>
                  <a:pt x="140983" y="247041"/>
                </a:lnTo>
                <a:lnTo>
                  <a:pt x="152344" y="227964"/>
                </a:lnTo>
                <a:close/>
              </a:path>
              <a:path w="223520" h="385445">
                <a:moveTo>
                  <a:pt x="202564" y="0"/>
                </a:moveTo>
                <a:lnTo>
                  <a:pt x="160861" y="19272"/>
                </a:lnTo>
                <a:lnTo>
                  <a:pt x="115442" y="68834"/>
                </a:lnTo>
                <a:lnTo>
                  <a:pt x="92379" y="152542"/>
                </a:lnTo>
                <a:lnTo>
                  <a:pt x="77519" y="212851"/>
                </a:lnTo>
                <a:lnTo>
                  <a:pt x="64805" y="265755"/>
                </a:lnTo>
                <a:lnTo>
                  <a:pt x="57403" y="296925"/>
                </a:lnTo>
                <a:lnTo>
                  <a:pt x="72897" y="303275"/>
                </a:lnTo>
                <a:lnTo>
                  <a:pt x="99948" y="236600"/>
                </a:lnTo>
                <a:lnTo>
                  <a:pt x="110108" y="227964"/>
                </a:lnTo>
                <a:lnTo>
                  <a:pt x="152344" y="227964"/>
                </a:lnTo>
                <a:lnTo>
                  <a:pt x="171091" y="196488"/>
                </a:lnTo>
                <a:lnTo>
                  <a:pt x="198657" y="147556"/>
                </a:lnTo>
                <a:lnTo>
                  <a:pt x="217042" y="109981"/>
                </a:lnTo>
                <a:lnTo>
                  <a:pt x="218245" y="103405"/>
                </a:lnTo>
                <a:lnTo>
                  <a:pt x="170620" y="103405"/>
                </a:lnTo>
                <a:lnTo>
                  <a:pt x="161289" y="101726"/>
                </a:lnTo>
                <a:lnTo>
                  <a:pt x="153366" y="96389"/>
                </a:lnTo>
                <a:lnTo>
                  <a:pt x="148193" y="88550"/>
                </a:lnTo>
                <a:lnTo>
                  <a:pt x="146234" y="79331"/>
                </a:lnTo>
                <a:lnTo>
                  <a:pt x="147954" y="69850"/>
                </a:lnTo>
                <a:lnTo>
                  <a:pt x="153189" y="62007"/>
                </a:lnTo>
                <a:lnTo>
                  <a:pt x="161004" y="56832"/>
                </a:lnTo>
                <a:lnTo>
                  <a:pt x="170136" y="54990"/>
                </a:lnTo>
                <a:lnTo>
                  <a:pt x="220545" y="54990"/>
                </a:lnTo>
                <a:lnTo>
                  <a:pt x="218995" y="43037"/>
                </a:lnTo>
                <a:lnTo>
                  <a:pt x="210131" y="16095"/>
                </a:lnTo>
                <a:lnTo>
                  <a:pt x="202564" y="0"/>
                </a:lnTo>
                <a:close/>
              </a:path>
              <a:path w="223520" h="385445">
                <a:moveTo>
                  <a:pt x="59181" y="212851"/>
                </a:moveTo>
                <a:lnTo>
                  <a:pt x="38665" y="222174"/>
                </a:lnTo>
                <a:lnTo>
                  <a:pt x="17827" y="237902"/>
                </a:lnTo>
                <a:lnTo>
                  <a:pt x="2871" y="261393"/>
                </a:lnTo>
                <a:lnTo>
                  <a:pt x="0" y="294004"/>
                </a:lnTo>
                <a:lnTo>
                  <a:pt x="10566" y="288303"/>
                </a:lnTo>
                <a:lnTo>
                  <a:pt x="21288" y="284210"/>
                </a:lnTo>
                <a:lnTo>
                  <a:pt x="32129" y="281807"/>
                </a:lnTo>
                <a:lnTo>
                  <a:pt x="43052" y="281177"/>
                </a:lnTo>
                <a:lnTo>
                  <a:pt x="46216" y="268358"/>
                </a:lnTo>
                <a:lnTo>
                  <a:pt x="50069" y="252158"/>
                </a:lnTo>
                <a:lnTo>
                  <a:pt x="54447" y="233386"/>
                </a:lnTo>
                <a:lnTo>
                  <a:pt x="59181" y="212851"/>
                </a:lnTo>
                <a:close/>
              </a:path>
              <a:path w="223520" h="385445">
                <a:moveTo>
                  <a:pt x="220545" y="54990"/>
                </a:moveTo>
                <a:lnTo>
                  <a:pt x="170136" y="54990"/>
                </a:lnTo>
                <a:lnTo>
                  <a:pt x="179915" y="56832"/>
                </a:lnTo>
                <a:lnTo>
                  <a:pt x="179673" y="56832"/>
                </a:lnTo>
                <a:lnTo>
                  <a:pt x="187461" y="62007"/>
                </a:lnTo>
                <a:lnTo>
                  <a:pt x="192547" y="69627"/>
                </a:lnTo>
                <a:lnTo>
                  <a:pt x="194419" y="78628"/>
                </a:lnTo>
                <a:lnTo>
                  <a:pt x="192658" y="88011"/>
                </a:lnTo>
                <a:lnTo>
                  <a:pt x="187328" y="96047"/>
                </a:lnTo>
                <a:lnTo>
                  <a:pt x="179641" y="101345"/>
                </a:lnTo>
                <a:lnTo>
                  <a:pt x="170620" y="103405"/>
                </a:lnTo>
                <a:lnTo>
                  <a:pt x="218245" y="103405"/>
                </a:lnTo>
                <a:lnTo>
                  <a:pt x="223264" y="75955"/>
                </a:lnTo>
                <a:lnTo>
                  <a:pt x="22054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2074" y="495045"/>
            <a:ext cx="10594975" cy="42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16116" y="1433830"/>
            <a:ext cx="5125084" cy="2922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20143" y="6559026"/>
            <a:ext cx="205104" cy="140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6A6A6"/>
                </a:solidFill>
                <a:latin typeface="Microsoft Sans Serif"/>
                <a:cs typeface="Microsoft Sans Serif"/>
              </a:defRPr>
            </a:lvl1pPr>
          </a:lstStyle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‹N°›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hyperlink" Target="https://github.com/DanielBarnes18/IBM-Data-Science-Professional-Certificate/blob/main/10.%20Applied%20Data%20Science%20Capstone/01.%20Data%20Collection/01.%20Data%20Collection%20-%20API.ipyn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DanielBarnes18/IBM-Data-Science-Professional-Certificate/blob/main/10.%20Applied%20Data%20Science%20Capstone/01.%20Data%20Collection/01.%20Data%20Collection%20-%20API.ipynb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303520" cy="6858000"/>
          </a:xfrm>
          <a:custGeom>
            <a:avLst/>
            <a:gdLst/>
            <a:ahLst/>
            <a:cxnLst/>
            <a:rect l="l" t="t" r="r" b="b"/>
            <a:pathLst>
              <a:path w="5303520" h="6858000">
                <a:moveTo>
                  <a:pt x="0" y="6858000"/>
                </a:moveTo>
                <a:lnTo>
                  <a:pt x="5303520" y="6858000"/>
                </a:lnTo>
                <a:lnTo>
                  <a:pt x="530352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3520" y="-1"/>
            <a:ext cx="688848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6613" y="2177237"/>
            <a:ext cx="10291445" cy="2763520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2700" marR="5080">
              <a:lnSpc>
                <a:spcPts val="8640"/>
              </a:lnSpc>
              <a:spcBef>
                <a:spcPts val="1195"/>
              </a:spcBef>
            </a:pPr>
            <a:r>
              <a:rPr sz="8000" b="1" spc="95" dirty="0">
                <a:latin typeface="Arial"/>
                <a:cs typeface="Arial"/>
              </a:rPr>
              <a:t>IBM</a:t>
            </a:r>
            <a:r>
              <a:rPr sz="8000" b="1" spc="-305" dirty="0">
                <a:latin typeface="Arial"/>
                <a:cs typeface="Arial"/>
              </a:rPr>
              <a:t> </a:t>
            </a:r>
            <a:r>
              <a:rPr sz="8000" b="1" dirty="0">
                <a:latin typeface="Arial"/>
                <a:cs typeface="Arial"/>
              </a:rPr>
              <a:t>DATA</a:t>
            </a:r>
            <a:r>
              <a:rPr sz="8000" b="1" spc="-300" dirty="0">
                <a:latin typeface="Arial"/>
                <a:cs typeface="Arial"/>
              </a:rPr>
              <a:t> </a:t>
            </a:r>
            <a:r>
              <a:rPr sz="8000" b="1" spc="-370" dirty="0">
                <a:latin typeface="Arial"/>
                <a:cs typeface="Arial"/>
              </a:rPr>
              <a:t>SCIENCE </a:t>
            </a:r>
            <a:r>
              <a:rPr sz="8000" b="1" spc="-220" dirty="0">
                <a:latin typeface="Arial"/>
                <a:cs typeface="Arial"/>
              </a:rPr>
              <a:t>CAPSTONE</a:t>
            </a:r>
            <a:r>
              <a:rPr sz="8000" b="1" spc="-325" dirty="0">
                <a:latin typeface="Arial"/>
                <a:cs typeface="Arial"/>
              </a:rPr>
              <a:t> </a:t>
            </a:r>
            <a:r>
              <a:rPr sz="8000" b="1" spc="-280" dirty="0">
                <a:latin typeface="Arial"/>
                <a:cs typeface="Arial"/>
              </a:rPr>
              <a:t>PROJECT</a:t>
            </a:r>
            <a:endParaRPr sz="8000">
              <a:latin typeface="Arial"/>
              <a:cs typeface="Arial"/>
            </a:endParaRPr>
          </a:p>
          <a:p>
            <a:pPr marL="153670">
              <a:lnSpc>
                <a:spcPct val="100000"/>
              </a:lnSpc>
              <a:spcBef>
                <a:spcPts val="305"/>
              </a:spcBef>
            </a:pPr>
            <a:r>
              <a:rPr sz="2400" spc="-90" dirty="0"/>
              <a:t>Space</a:t>
            </a:r>
            <a:r>
              <a:rPr sz="2400" spc="-75" dirty="0"/>
              <a:t> </a:t>
            </a:r>
            <a:r>
              <a:rPr sz="2400" spc="-105" dirty="0"/>
              <a:t>X</a:t>
            </a:r>
            <a:r>
              <a:rPr sz="2400" spc="-55" dirty="0"/>
              <a:t> </a:t>
            </a:r>
            <a:r>
              <a:rPr sz="2400" spc="-20" dirty="0"/>
              <a:t>Falcon</a:t>
            </a:r>
            <a:r>
              <a:rPr sz="2400" spc="-75" dirty="0"/>
              <a:t> </a:t>
            </a:r>
            <a:r>
              <a:rPr sz="2400" dirty="0"/>
              <a:t>9</a:t>
            </a:r>
            <a:r>
              <a:rPr sz="2400" spc="-55" dirty="0"/>
              <a:t> </a:t>
            </a:r>
            <a:r>
              <a:rPr sz="2400" dirty="0"/>
              <a:t>Landing</a:t>
            </a:r>
            <a:r>
              <a:rPr sz="2400" spc="-60" dirty="0"/>
              <a:t> </a:t>
            </a:r>
            <a:r>
              <a:rPr sz="2400" spc="-10" dirty="0"/>
              <a:t>Analysis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428040" y="5752287"/>
            <a:ext cx="16173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Farouk Manar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EXPLORATORY</a:t>
            </a:r>
            <a:r>
              <a:rPr spc="-110" dirty="0"/>
              <a:t> </a:t>
            </a:r>
            <a:r>
              <a:rPr dirty="0"/>
              <a:t>DATA</a:t>
            </a:r>
            <a:r>
              <a:rPr spc="-100" dirty="0"/>
              <a:t> </a:t>
            </a:r>
            <a:r>
              <a:rPr spc="-105" dirty="0"/>
              <a:t>ANALYSIS</a:t>
            </a:r>
            <a:r>
              <a:rPr spc="-110" dirty="0"/>
              <a:t> </a:t>
            </a:r>
            <a:r>
              <a:rPr spc="-20" dirty="0"/>
              <a:t>(EDA)</a:t>
            </a:r>
            <a:r>
              <a:rPr spc="-70" dirty="0"/>
              <a:t> </a:t>
            </a:r>
            <a:r>
              <a:rPr spc="530" dirty="0"/>
              <a:t>–</a:t>
            </a:r>
            <a:r>
              <a:rPr spc="-65" dirty="0"/>
              <a:t> </a:t>
            </a:r>
            <a:r>
              <a:rPr spc="-10" dirty="0">
                <a:solidFill>
                  <a:srgbClr val="12ABDB"/>
                </a:solidFill>
              </a:rPr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9210" y="1611884"/>
            <a:ext cx="1666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30" dirty="0">
                <a:solidFill>
                  <a:srgbClr val="12ABDB"/>
                </a:solidFill>
                <a:latin typeface="Microsoft Sans Serif"/>
                <a:cs typeface="Microsoft Sans Serif"/>
              </a:rPr>
              <a:t>SCATTER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CHARTS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2191638"/>
            <a:ext cx="33496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074" y="2619401"/>
            <a:ext cx="2787015" cy="11836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3550" y="1611884"/>
            <a:ext cx="1111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12ABDB"/>
                </a:solidFill>
                <a:latin typeface="Microsoft Sans Serif"/>
                <a:cs typeface="Microsoft Sans Serif"/>
              </a:rPr>
              <a:t>BAR</a:t>
            </a:r>
            <a:r>
              <a:rPr sz="1600" spc="-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12ABDB"/>
                </a:solidFill>
                <a:latin typeface="Microsoft Sans Serif"/>
                <a:cs typeface="Microsoft Sans Serif"/>
              </a:rPr>
              <a:t>CHART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9021" y="2191638"/>
            <a:ext cx="332803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between: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36354" y="1611884"/>
            <a:ext cx="1249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12ABDB"/>
                </a:solidFill>
                <a:latin typeface="Microsoft Sans Serif"/>
                <a:cs typeface="Microsoft Sans Serif"/>
              </a:rPr>
              <a:t>LINE</a:t>
            </a:r>
            <a:r>
              <a:rPr sz="1600" spc="-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12ABDB"/>
                </a:solidFill>
                <a:latin typeface="Microsoft Sans Serif"/>
                <a:cs typeface="Microsoft Sans Serif"/>
              </a:rPr>
              <a:t>CHARTS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007" y="2191638"/>
            <a:ext cx="34175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19007" y="2694558"/>
            <a:ext cx="33153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(i.e.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trend)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90116" y="4150359"/>
            <a:ext cx="885825" cy="885190"/>
            <a:chOff x="1690116" y="4150359"/>
            <a:chExt cx="885825" cy="885190"/>
          </a:xfrm>
        </p:grpSpPr>
        <p:sp>
          <p:nvSpPr>
            <p:cNvPr id="12" name="object 12"/>
            <p:cNvSpPr/>
            <p:nvPr/>
          </p:nvSpPr>
          <p:spPr>
            <a:xfrm>
              <a:off x="1690116" y="4150359"/>
              <a:ext cx="885825" cy="885190"/>
            </a:xfrm>
            <a:custGeom>
              <a:avLst/>
              <a:gdLst/>
              <a:ahLst/>
              <a:cxnLst/>
              <a:rect l="l" t="t" r="r" b="b"/>
              <a:pathLst>
                <a:path w="885825" h="885189">
                  <a:moveTo>
                    <a:pt x="885444" y="806450"/>
                  </a:moveTo>
                  <a:lnTo>
                    <a:pt x="78105" y="806450"/>
                  </a:lnTo>
                  <a:lnTo>
                    <a:pt x="78105" y="0"/>
                  </a:lnTo>
                  <a:lnTo>
                    <a:pt x="0" y="0"/>
                  </a:lnTo>
                  <a:lnTo>
                    <a:pt x="0" y="806450"/>
                  </a:lnTo>
                  <a:lnTo>
                    <a:pt x="0" y="885190"/>
                  </a:lnTo>
                  <a:lnTo>
                    <a:pt x="885444" y="885190"/>
                  </a:lnTo>
                  <a:lnTo>
                    <a:pt x="885444" y="806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088" y="4788407"/>
              <a:ext cx="103631" cy="1036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8904" y="4619243"/>
              <a:ext cx="103631" cy="1036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0260" y="4645151"/>
              <a:ext cx="105156" cy="1036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9424" y="4410455"/>
              <a:ext cx="105156" cy="1051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0260" y="4462271"/>
              <a:ext cx="105156" cy="10515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2304" y="4410455"/>
              <a:ext cx="103631" cy="1051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2304" y="4215383"/>
              <a:ext cx="103631" cy="10363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661659" y="4149852"/>
            <a:ext cx="883919" cy="885825"/>
            <a:chOff x="5661659" y="4149852"/>
            <a:chExt cx="883919" cy="885825"/>
          </a:xfrm>
        </p:grpSpPr>
        <p:sp>
          <p:nvSpPr>
            <p:cNvPr id="21" name="object 21"/>
            <p:cNvSpPr/>
            <p:nvPr/>
          </p:nvSpPr>
          <p:spPr>
            <a:xfrm>
              <a:off x="5661660" y="4150359"/>
              <a:ext cx="883919" cy="885190"/>
            </a:xfrm>
            <a:custGeom>
              <a:avLst/>
              <a:gdLst/>
              <a:ahLst/>
              <a:cxnLst/>
              <a:rect l="l" t="t" r="r" b="b"/>
              <a:pathLst>
                <a:path w="883920" h="885189">
                  <a:moveTo>
                    <a:pt x="883920" y="806450"/>
                  </a:moveTo>
                  <a:lnTo>
                    <a:pt x="77978" y="806450"/>
                  </a:lnTo>
                  <a:lnTo>
                    <a:pt x="77978" y="0"/>
                  </a:lnTo>
                  <a:lnTo>
                    <a:pt x="0" y="0"/>
                  </a:lnTo>
                  <a:lnTo>
                    <a:pt x="0" y="806450"/>
                  </a:lnTo>
                  <a:lnTo>
                    <a:pt x="0" y="885190"/>
                  </a:lnTo>
                  <a:lnTo>
                    <a:pt x="883920" y="885190"/>
                  </a:lnTo>
                  <a:lnTo>
                    <a:pt x="883920" y="806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17108" y="4149864"/>
              <a:ext cx="728980" cy="730250"/>
            </a:xfrm>
            <a:custGeom>
              <a:avLst/>
              <a:gdLst/>
              <a:ahLst/>
              <a:cxnLst/>
              <a:rect l="l" t="t" r="r" b="b"/>
              <a:pathLst>
                <a:path w="728979" h="730250">
                  <a:moveTo>
                    <a:pt x="143256" y="274307"/>
                  </a:moveTo>
                  <a:lnTo>
                    <a:pt x="0" y="274307"/>
                  </a:lnTo>
                  <a:lnTo>
                    <a:pt x="0" y="729983"/>
                  </a:lnTo>
                  <a:lnTo>
                    <a:pt x="143256" y="729983"/>
                  </a:lnTo>
                  <a:lnTo>
                    <a:pt x="143256" y="274307"/>
                  </a:lnTo>
                  <a:close/>
                </a:path>
                <a:path w="728979" h="730250">
                  <a:moveTo>
                    <a:pt x="338315" y="0"/>
                  </a:moveTo>
                  <a:lnTo>
                    <a:pt x="195072" y="0"/>
                  </a:lnTo>
                  <a:lnTo>
                    <a:pt x="195072" y="729983"/>
                  </a:lnTo>
                  <a:lnTo>
                    <a:pt x="338315" y="729983"/>
                  </a:lnTo>
                  <a:lnTo>
                    <a:pt x="338315" y="0"/>
                  </a:lnTo>
                  <a:close/>
                </a:path>
                <a:path w="728979" h="730250">
                  <a:moveTo>
                    <a:pt x="533387" y="274307"/>
                  </a:moveTo>
                  <a:lnTo>
                    <a:pt x="390144" y="274307"/>
                  </a:lnTo>
                  <a:lnTo>
                    <a:pt x="390144" y="729983"/>
                  </a:lnTo>
                  <a:lnTo>
                    <a:pt x="533387" y="729983"/>
                  </a:lnTo>
                  <a:lnTo>
                    <a:pt x="533387" y="274307"/>
                  </a:lnTo>
                  <a:close/>
                </a:path>
                <a:path w="728979" h="730250">
                  <a:moveTo>
                    <a:pt x="728472" y="495300"/>
                  </a:moveTo>
                  <a:lnTo>
                    <a:pt x="585216" y="495300"/>
                  </a:lnTo>
                  <a:lnTo>
                    <a:pt x="585216" y="729983"/>
                  </a:lnTo>
                  <a:lnTo>
                    <a:pt x="728472" y="729983"/>
                  </a:lnTo>
                  <a:lnTo>
                    <a:pt x="728472" y="495300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653016" y="4150359"/>
            <a:ext cx="885825" cy="885190"/>
            <a:chOff x="9653016" y="4150359"/>
            <a:chExt cx="885825" cy="885190"/>
          </a:xfrm>
        </p:grpSpPr>
        <p:sp>
          <p:nvSpPr>
            <p:cNvPr id="24" name="object 24"/>
            <p:cNvSpPr/>
            <p:nvPr/>
          </p:nvSpPr>
          <p:spPr>
            <a:xfrm>
              <a:off x="9653016" y="4150359"/>
              <a:ext cx="885825" cy="885190"/>
            </a:xfrm>
            <a:custGeom>
              <a:avLst/>
              <a:gdLst/>
              <a:ahLst/>
              <a:cxnLst/>
              <a:rect l="l" t="t" r="r" b="b"/>
              <a:pathLst>
                <a:path w="885825" h="885189">
                  <a:moveTo>
                    <a:pt x="885444" y="806450"/>
                  </a:moveTo>
                  <a:lnTo>
                    <a:pt x="78105" y="806450"/>
                  </a:lnTo>
                  <a:lnTo>
                    <a:pt x="78105" y="0"/>
                  </a:lnTo>
                  <a:lnTo>
                    <a:pt x="0" y="0"/>
                  </a:lnTo>
                  <a:lnTo>
                    <a:pt x="0" y="806450"/>
                  </a:lnTo>
                  <a:lnTo>
                    <a:pt x="0" y="885190"/>
                  </a:lnTo>
                  <a:lnTo>
                    <a:pt x="885444" y="885190"/>
                  </a:lnTo>
                  <a:lnTo>
                    <a:pt x="885444" y="8064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81032" y="4372355"/>
              <a:ext cx="757555" cy="443865"/>
            </a:xfrm>
            <a:custGeom>
              <a:avLst/>
              <a:gdLst/>
              <a:ahLst/>
              <a:cxnLst/>
              <a:rect l="l" t="t" r="r" b="b"/>
              <a:pathLst>
                <a:path w="757554" h="443864">
                  <a:moveTo>
                    <a:pt x="757427" y="0"/>
                  </a:moveTo>
                  <a:lnTo>
                    <a:pt x="548894" y="0"/>
                  </a:lnTo>
                  <a:lnTo>
                    <a:pt x="625728" y="76708"/>
                  </a:lnTo>
                  <a:lnTo>
                    <a:pt x="522732" y="179451"/>
                  </a:lnTo>
                  <a:lnTo>
                    <a:pt x="444500" y="101473"/>
                  </a:lnTo>
                  <a:lnTo>
                    <a:pt x="314198" y="231521"/>
                  </a:lnTo>
                  <a:lnTo>
                    <a:pt x="235966" y="153416"/>
                  </a:lnTo>
                  <a:lnTo>
                    <a:pt x="0" y="388874"/>
                  </a:lnTo>
                  <a:lnTo>
                    <a:pt x="54737" y="443484"/>
                  </a:lnTo>
                  <a:lnTo>
                    <a:pt x="235966" y="262763"/>
                  </a:lnTo>
                  <a:lnTo>
                    <a:pt x="314198" y="340741"/>
                  </a:lnTo>
                  <a:lnTo>
                    <a:pt x="444500" y="210693"/>
                  </a:lnTo>
                  <a:lnTo>
                    <a:pt x="522732" y="288671"/>
                  </a:lnTo>
                  <a:lnTo>
                    <a:pt x="680466" y="131318"/>
                  </a:lnTo>
                  <a:lnTo>
                    <a:pt x="757427" y="208026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4019" y="5387721"/>
            <a:ext cx="314134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useful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observe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relationships,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correlations,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1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two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144757" y="6530508"/>
            <a:ext cx="880110" cy="1689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7"/>
              </a:rPr>
              <a:t>GitHub</a:t>
            </a:r>
            <a:r>
              <a:rPr sz="1500" u="sng" spc="-30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7"/>
              </a:rPr>
              <a:t> </a:t>
            </a: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7"/>
              </a:rPr>
              <a:t>Link</a:t>
            </a:r>
            <a:r>
              <a:rPr sz="1500" spc="44" baseline="2777" dirty="0">
                <a:solidFill>
                  <a:srgbClr val="00929B"/>
                </a:solidFill>
                <a:latin typeface="Microsoft Sans Serif"/>
                <a:cs typeface="Microsoft Sans Serif"/>
              </a:rPr>
              <a:t> </a:t>
            </a:r>
            <a:fld id="{81D60167-4931-47E6-BA6A-407CBD079E47}" type="slidenum"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10</a:t>
            </a:fld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27" name="object 27"/>
          <p:cNvSpPr txBox="1"/>
          <p:nvPr/>
        </p:nvSpPr>
        <p:spPr>
          <a:xfrm>
            <a:off x="4401692" y="5387721"/>
            <a:ext cx="329819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numerical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categorical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variable.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Horizontal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vertical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used,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depending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76233" y="5387721"/>
            <a:ext cx="327406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contain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numerical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axes,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change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variable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68383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EXPLORATORY</a:t>
            </a:r>
            <a:r>
              <a:rPr spc="-110" dirty="0"/>
              <a:t> </a:t>
            </a:r>
            <a:r>
              <a:rPr dirty="0"/>
              <a:t>DATA</a:t>
            </a:r>
            <a:r>
              <a:rPr spc="-100" dirty="0"/>
              <a:t> </a:t>
            </a:r>
            <a:r>
              <a:rPr spc="-105" dirty="0"/>
              <a:t>ANALYSIS</a:t>
            </a:r>
            <a:r>
              <a:rPr spc="-110" dirty="0"/>
              <a:t> </a:t>
            </a:r>
            <a:r>
              <a:rPr spc="-20" dirty="0"/>
              <a:t>(EDA)</a:t>
            </a:r>
            <a:r>
              <a:rPr spc="-70" dirty="0"/>
              <a:t> </a:t>
            </a:r>
            <a:r>
              <a:rPr spc="530" dirty="0"/>
              <a:t>–</a:t>
            </a:r>
            <a:r>
              <a:rPr spc="-65" dirty="0"/>
              <a:t> </a:t>
            </a:r>
            <a:r>
              <a:rPr spc="-55" dirty="0">
                <a:solidFill>
                  <a:srgbClr val="12ABDB"/>
                </a:solidFill>
              </a:rPr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4757" y="6530508"/>
            <a:ext cx="880110" cy="1689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GitHub</a:t>
            </a:r>
            <a:r>
              <a:rPr sz="1500" u="sng" spc="-30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500" spc="44" baseline="2777" dirty="0">
                <a:solidFill>
                  <a:srgbClr val="00929B"/>
                </a:solidFill>
                <a:latin typeface="Microsoft Sans Serif"/>
                <a:cs typeface="Microsoft Sans Serif"/>
              </a:rPr>
              <a:t> </a:t>
            </a:r>
            <a:fld id="{81D60167-4931-47E6-BA6A-407CBD079E47}" type="slidenum"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11</a:t>
            </a:fld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11186795" cy="4377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gather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some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12ABDB"/>
                </a:solidFill>
                <a:latin typeface="Microsoft Sans Serif"/>
                <a:cs typeface="Microsoft Sans Serif"/>
              </a:rPr>
              <a:t>information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about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dataset,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some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SQL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queries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were</a:t>
            </a:r>
            <a:r>
              <a:rPr sz="1600" spc="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performed.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queries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performed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 were used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to:</a:t>
            </a:r>
            <a:endParaRPr sz="16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025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‘CCA’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5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between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 which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carried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ships,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versions,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2015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Rank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06-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04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20,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0" dirty="0"/>
              <a:t>GEOSPATIAL</a:t>
            </a:r>
            <a:r>
              <a:rPr spc="-55" dirty="0"/>
              <a:t> </a:t>
            </a:r>
            <a:r>
              <a:rPr spc="-105" dirty="0"/>
              <a:t>ANALYSIS</a:t>
            </a:r>
            <a:r>
              <a:rPr spc="-60" dirty="0"/>
              <a:t> </a:t>
            </a:r>
            <a:r>
              <a:rPr spc="530" dirty="0"/>
              <a:t>–</a:t>
            </a:r>
            <a:r>
              <a:rPr spc="-45" dirty="0"/>
              <a:t> </a:t>
            </a:r>
            <a:r>
              <a:rPr spc="-10" dirty="0">
                <a:solidFill>
                  <a:srgbClr val="12ABDB"/>
                </a:solidFill>
              </a:rPr>
              <a:t>FOLIUM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4757" y="6530508"/>
            <a:ext cx="880110" cy="1689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GitHub</a:t>
            </a:r>
            <a:r>
              <a:rPr sz="1500" u="sng" spc="-30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500" spc="44" baseline="2777" dirty="0">
                <a:solidFill>
                  <a:srgbClr val="00929B"/>
                </a:solidFill>
                <a:latin typeface="Microsoft Sans Serif"/>
                <a:cs typeface="Microsoft Sans Serif"/>
              </a:rPr>
              <a:t> </a:t>
            </a:r>
            <a:fld id="{81D60167-4931-47E6-BA6A-407CBD079E47}" type="slidenum"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12</a:t>
            </a:fld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9455150" cy="4484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steps</a:t>
            </a:r>
            <a:r>
              <a:rPr sz="1600" spc="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were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taken</a:t>
            </a:r>
            <a:r>
              <a:rPr sz="1600" spc="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visualize</a:t>
            </a:r>
            <a:r>
              <a:rPr sz="1600" spc="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launch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on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an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12ABDB"/>
                </a:solidFill>
                <a:latin typeface="Microsoft Sans Serif"/>
                <a:cs typeface="Microsoft Sans Serif"/>
              </a:rPr>
              <a:t>map: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endParaRPr sz="180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54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Initialise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Folium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Map</a:t>
            </a:r>
            <a:r>
              <a:rPr sz="1200" spc="-34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</a:t>
            </a:r>
            <a:endParaRPr sz="120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folium.Circle</a:t>
            </a:r>
            <a:r>
              <a:rPr sz="1200" spc="-3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folium.Marker</a:t>
            </a:r>
            <a:r>
              <a:rPr sz="1200" spc="-33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endParaRPr sz="1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40"/>
              </a:spcBef>
              <a:buClr>
                <a:srgbClr val="12ABDB"/>
              </a:buClr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success/failed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map</a:t>
            </a:r>
            <a:endParaRPr sz="180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many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coordinates,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sense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 them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together.</a:t>
            </a:r>
            <a:endParaRPr sz="120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5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clustering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them,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assign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(class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1)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green,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(class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0)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red.</a:t>
            </a:r>
            <a:endParaRPr sz="120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54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put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clusters,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launch,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folium.Marker</a:t>
            </a:r>
            <a:r>
              <a:rPr sz="1200" spc="-34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MarkerCluster()</a:t>
            </a:r>
            <a:r>
              <a:rPr sz="1200" spc="-34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object.</a:t>
            </a:r>
            <a:endParaRPr sz="120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 an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icon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label,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assigning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icon_color</a:t>
            </a:r>
            <a:r>
              <a:rPr sz="1200" spc="1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marker_colour</a:t>
            </a:r>
            <a:r>
              <a:rPr sz="1200" spc="-3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determined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previously.</a:t>
            </a:r>
            <a:endParaRPr sz="1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340"/>
              </a:spcBef>
              <a:buClr>
                <a:srgbClr val="12ABDB"/>
              </a:buClr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endParaRPr sz="180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545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To explore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calculations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made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D59D68"/>
                </a:solidFill>
                <a:latin typeface="Consolas"/>
                <a:cs typeface="Consolas"/>
              </a:rPr>
              <a:t>Lat</a:t>
            </a:r>
            <a:r>
              <a:rPr sz="1200" spc="-31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D59D68"/>
                </a:solidFill>
                <a:latin typeface="Consolas"/>
                <a:cs typeface="Consolas"/>
              </a:rPr>
              <a:t>Long</a:t>
            </a:r>
            <a:r>
              <a:rPr sz="1200" spc="-31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values.</a:t>
            </a:r>
            <a:endParaRPr sz="120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marking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D59D68"/>
                </a:solidFill>
                <a:latin typeface="Consolas"/>
                <a:cs typeface="Consolas"/>
              </a:rPr>
              <a:t>Lat</a:t>
            </a:r>
            <a:r>
              <a:rPr sz="1200" spc="-34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D59D68"/>
                </a:solidFill>
                <a:latin typeface="Consolas"/>
                <a:cs typeface="Consolas"/>
              </a:rPr>
              <a:t>Long</a:t>
            </a:r>
            <a:r>
              <a:rPr sz="1200" spc="-35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folium.Marker</a:t>
            </a:r>
            <a:r>
              <a:rPr sz="1200" spc="-3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show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distance.</a:t>
            </a:r>
            <a:endParaRPr sz="1200">
              <a:latin typeface="Microsoft Sans Serif"/>
              <a:cs typeface="Microsoft Sans Serif"/>
            </a:endParaRPr>
          </a:p>
          <a:p>
            <a:pPr marL="660400" lvl="1" indent="-28511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66040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To display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two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points,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draw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folium.PolyLine</a:t>
            </a:r>
            <a:r>
              <a:rPr sz="1200" spc="-2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add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map.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67056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INTERACTIVE</a:t>
            </a:r>
            <a:r>
              <a:rPr spc="-90" dirty="0"/>
              <a:t> </a:t>
            </a:r>
            <a:r>
              <a:rPr spc="-55" dirty="0"/>
              <a:t>DASHBOARD</a:t>
            </a:r>
            <a:r>
              <a:rPr spc="-100" dirty="0"/>
              <a:t> </a:t>
            </a:r>
            <a:r>
              <a:rPr spc="530" dirty="0"/>
              <a:t>–</a:t>
            </a:r>
            <a:r>
              <a:rPr spc="-85" dirty="0"/>
              <a:t> </a:t>
            </a:r>
            <a:r>
              <a:rPr spc="-80" dirty="0">
                <a:solidFill>
                  <a:srgbClr val="12ABDB"/>
                </a:solidFill>
              </a:rPr>
              <a:t>PLOTLY</a:t>
            </a:r>
            <a:r>
              <a:rPr spc="-95" dirty="0">
                <a:solidFill>
                  <a:srgbClr val="12ABDB"/>
                </a:solidFill>
              </a:rPr>
              <a:t> </a:t>
            </a:r>
            <a:r>
              <a:rPr spc="-20" dirty="0">
                <a:solidFill>
                  <a:srgbClr val="12ABDB"/>
                </a:solidFill>
              </a:rPr>
              <a:t>DASH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4757" y="6530508"/>
            <a:ext cx="880110" cy="1689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GitHub</a:t>
            </a:r>
            <a:r>
              <a:rPr sz="1500" u="sng" spc="-30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500" spc="44" baseline="2777" dirty="0">
                <a:solidFill>
                  <a:srgbClr val="00929B"/>
                </a:solidFill>
                <a:latin typeface="Microsoft Sans Serif"/>
                <a:cs typeface="Microsoft Sans Serif"/>
              </a:rPr>
              <a:t> </a:t>
            </a:r>
            <a:fld id="{81D60167-4931-47E6-BA6A-407CBD079E47}" type="slidenum"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13</a:t>
            </a:fld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11290935" cy="3806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plots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were</a:t>
            </a:r>
            <a:r>
              <a:rPr sz="1600" spc="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added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12ABDB"/>
                </a:solidFill>
                <a:latin typeface="Microsoft Sans Serif"/>
                <a:cs typeface="Microsoft Sans Serif"/>
              </a:rPr>
              <a:t>a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Plotly</a:t>
            </a:r>
            <a:r>
              <a:rPr sz="1600" spc="9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12ABDB"/>
                </a:solidFill>
                <a:latin typeface="Microsoft Sans Serif"/>
                <a:cs typeface="Microsoft Sans Serif"/>
              </a:rPr>
              <a:t>Dash</a:t>
            </a:r>
            <a:r>
              <a:rPr sz="1600" spc="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have</a:t>
            </a:r>
            <a:r>
              <a:rPr sz="1600" spc="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an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visualisation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12ABDB"/>
                </a:solidFill>
                <a:latin typeface="Microsoft Sans Serif"/>
                <a:cs typeface="Microsoft Sans Serif"/>
              </a:rPr>
              <a:t>of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data: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6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</a:tabLst>
            </a:pP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px.pie()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showing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per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20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9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endParaRPr sz="1800">
              <a:latin typeface="Microsoft Sans Serif"/>
              <a:cs typeface="Microsoft Sans Serif"/>
            </a:endParaRPr>
          </a:p>
          <a:p>
            <a:pPr marL="534035" marR="5080" lvl="1" indent="-343535">
              <a:lnSpc>
                <a:spcPct val="104800"/>
              </a:lnSpc>
              <a:spcBef>
                <a:spcPts val="37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filtered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(using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dcc.Dropdown()</a:t>
            </a:r>
            <a:r>
              <a:rPr sz="2000" spc="-67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object)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success/failure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individual</a:t>
            </a:r>
            <a:r>
              <a:rPr sz="18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145"/>
              </a:spcBef>
              <a:buClr>
                <a:srgbClr val="006FAC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469900" marR="114300" indent="-457834">
              <a:lnSpc>
                <a:spcPct val="103499"/>
              </a:lnSpc>
              <a:spcBef>
                <a:spcPts val="5"/>
              </a:spcBef>
              <a:buAutoNum type="arabicPeriod"/>
              <a:tabLst>
                <a:tab pos="469900" algn="l"/>
              </a:tabLst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graph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px.scatter()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(success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not)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(kg)</a:t>
            </a:r>
            <a:endParaRPr sz="20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49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filtered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(using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RangeSlider()</a:t>
            </a:r>
            <a:r>
              <a:rPr sz="2000" spc="-66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object)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ranges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masses</a:t>
            </a:r>
            <a:endParaRPr sz="18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715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filtered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074" y="1435354"/>
            <a:ext cx="9569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following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steps</a:t>
            </a:r>
            <a:r>
              <a:rPr sz="1600" spc="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were</a:t>
            </a:r>
            <a:r>
              <a:rPr sz="1600" spc="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taking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to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develop,</a:t>
            </a:r>
            <a:r>
              <a:rPr sz="16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evaluate,</a:t>
            </a:r>
            <a:r>
              <a:rPr sz="1600" spc="7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and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12ABDB"/>
                </a:solidFill>
                <a:latin typeface="Microsoft Sans Serif"/>
                <a:cs typeface="Microsoft Sans Serif"/>
              </a:rPr>
              <a:t>find</a:t>
            </a:r>
            <a:r>
              <a:rPr sz="1600" spc="-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best</a:t>
            </a:r>
            <a:r>
              <a:rPr sz="1600" spc="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12ABDB"/>
                </a:solidFill>
                <a:latin typeface="Microsoft Sans Serif"/>
                <a:cs typeface="Microsoft Sans Serif"/>
              </a:rPr>
              <a:t>performing</a:t>
            </a:r>
            <a:r>
              <a:rPr sz="1600" spc="6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classification</a:t>
            </a:r>
            <a:r>
              <a:rPr sz="1600" spc="3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model: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PREDICTIVE</a:t>
            </a:r>
            <a:r>
              <a:rPr spc="-60" dirty="0"/>
              <a:t> </a:t>
            </a:r>
            <a:r>
              <a:rPr spc="-105" dirty="0"/>
              <a:t>ANALYSIS</a:t>
            </a:r>
            <a:r>
              <a:rPr spc="-85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spc="-65" dirty="0">
                <a:solidFill>
                  <a:srgbClr val="12ABDB"/>
                </a:solidFill>
              </a:rPr>
              <a:t>CLASSIFICATION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3514" y="2268982"/>
            <a:ext cx="2386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Development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074" y="2819781"/>
            <a:ext cx="3279775" cy="34721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28257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development:</a:t>
            </a:r>
            <a:endParaRPr sz="14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Load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endParaRPr sz="12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necessary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transformations</a:t>
            </a:r>
            <a:endParaRPr sz="1200">
              <a:latin typeface="Microsoft Sans Serif"/>
              <a:cs typeface="Microsoft Sans Serif"/>
            </a:endParaRPr>
          </a:p>
          <a:p>
            <a:pPr marL="47625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(standardise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pre-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process)</a:t>
            </a:r>
            <a:endParaRPr sz="1200">
              <a:latin typeface="Microsoft Sans Serif"/>
              <a:cs typeface="Microsoft Sans Serif"/>
            </a:endParaRPr>
          </a:p>
          <a:p>
            <a:pPr marL="476250" marR="302895" lvl="1" indent="-285750">
              <a:lnSpc>
                <a:spcPts val="1380"/>
              </a:lnSpc>
              <a:spcBef>
                <a:spcPts val="700"/>
              </a:spcBef>
              <a:buClr>
                <a:srgbClr val="006FAC"/>
              </a:buClr>
              <a:buFont typeface="Arial MT"/>
              <a:buChar char="•"/>
              <a:tabLst>
                <a:tab pos="47625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sets,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train_test_split()</a:t>
            </a:r>
            <a:endParaRPr sz="1200">
              <a:latin typeface="Consolas"/>
              <a:cs typeface="Consolas"/>
            </a:endParaRPr>
          </a:p>
          <a:p>
            <a:pPr marL="476250" marR="130175" lvl="1" indent="-285750">
              <a:lnSpc>
                <a:spcPct val="100000"/>
              </a:lnSpc>
              <a:spcBef>
                <a:spcPts val="625"/>
              </a:spcBef>
              <a:buClr>
                <a:srgbClr val="006FAC"/>
              </a:buClr>
              <a:buFont typeface="Arial MT"/>
              <a:buChar char="•"/>
              <a:tabLst>
                <a:tab pos="47625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Decide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endParaRPr sz="12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chosen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algorithm:</a:t>
            </a:r>
            <a:endParaRPr sz="14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55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GridSearchCV</a:t>
            </a:r>
            <a:r>
              <a:rPr sz="1200" spc="-2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200">
              <a:latin typeface="Microsoft Sans Serif"/>
              <a:cs typeface="Microsoft Sans Serif"/>
            </a:endParaRPr>
          </a:p>
          <a:p>
            <a:pPr marL="476250">
              <a:lnSpc>
                <a:spcPct val="100000"/>
              </a:lnSpc>
              <a:spcBef>
                <a:spcPts val="6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dictionary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parameters</a:t>
            </a:r>
            <a:endParaRPr sz="12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Fit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parameters</a:t>
            </a:r>
            <a:endParaRPr sz="1200">
              <a:latin typeface="Microsoft Sans Serif"/>
              <a:cs typeface="Microsoft Sans Serif"/>
            </a:endParaRPr>
          </a:p>
          <a:p>
            <a:pPr marL="476250" marR="281305" lvl="1" indent="-28575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6250" algn="l"/>
              </a:tabLst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0460" y="2268982"/>
            <a:ext cx="20326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0460" y="2738446"/>
            <a:ext cx="2640965" cy="7727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chosen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algorithm:</a:t>
            </a:r>
            <a:endParaRPr sz="1400">
              <a:latin typeface="Microsoft Sans Serif"/>
              <a:cs typeface="Microsoft Sans Serif"/>
            </a:endParaRPr>
          </a:p>
          <a:p>
            <a:pPr marL="475615" marR="5080" lvl="1" indent="-285115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GridSearchCV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object: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28769" y="3561715"/>
            <a:ext cx="2514600" cy="115379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481965" marR="60960" indent="-285115">
              <a:lnSpc>
                <a:spcPts val="1160"/>
              </a:lnSpc>
              <a:spcBef>
                <a:spcPts val="165"/>
              </a:spcBef>
              <a:buClr>
                <a:srgbClr val="12ABDB"/>
              </a:buClr>
              <a:buFont typeface="Arial MT"/>
              <a:buChar char="•"/>
              <a:tabLst>
                <a:tab pos="481965" algn="l"/>
              </a:tabLst>
            </a:pP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sz="1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tuned</a:t>
            </a:r>
            <a:r>
              <a:rPr sz="1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hyperparameters (</a:t>
            </a:r>
            <a:r>
              <a:rPr sz="1000" spc="-10" dirty="0">
                <a:solidFill>
                  <a:srgbClr val="60AEEE"/>
                </a:solidFill>
                <a:latin typeface="Consolas"/>
                <a:cs typeface="Consolas"/>
              </a:rPr>
              <a:t>best_params</a:t>
            </a:r>
            <a:r>
              <a:rPr sz="1000" spc="-10" dirty="0">
                <a:solidFill>
                  <a:srgbClr val="60AEEE"/>
                </a:solidFill>
                <a:latin typeface="Microsoft Sans Serif"/>
                <a:cs typeface="Microsoft Sans Serif"/>
              </a:rPr>
              <a:t>_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endParaRPr sz="1000">
              <a:latin typeface="Microsoft Sans Serif"/>
              <a:cs typeface="Microsoft Sans Serif"/>
            </a:endParaRPr>
          </a:p>
          <a:p>
            <a:pPr marL="481965" indent="-285115">
              <a:lnSpc>
                <a:spcPct val="100000"/>
              </a:lnSpc>
              <a:spcBef>
                <a:spcPts val="575"/>
              </a:spcBef>
              <a:buClr>
                <a:srgbClr val="12ABDB"/>
              </a:buClr>
              <a:buFont typeface="Arial MT"/>
              <a:buChar char="•"/>
              <a:tabLst>
                <a:tab pos="481965" algn="l"/>
              </a:tabLst>
            </a:pP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(</a:t>
            </a:r>
            <a:r>
              <a:rPr sz="1000" dirty="0">
                <a:solidFill>
                  <a:srgbClr val="60AEEE"/>
                </a:solidFill>
                <a:latin typeface="Consolas"/>
                <a:cs typeface="Consolas"/>
              </a:rPr>
              <a:t>score</a:t>
            </a:r>
            <a:r>
              <a:rPr sz="1000" spc="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1000">
              <a:latin typeface="Microsoft Sans Serif"/>
              <a:cs typeface="Microsoft Sans Serif"/>
            </a:endParaRPr>
          </a:p>
          <a:p>
            <a:pPr marL="481965">
              <a:lnSpc>
                <a:spcPct val="100000"/>
              </a:lnSpc>
            </a:pPr>
            <a:r>
              <a:rPr sz="1000" spc="-10" dirty="0">
                <a:solidFill>
                  <a:srgbClr val="60AEEE"/>
                </a:solidFill>
                <a:latin typeface="Consolas"/>
                <a:cs typeface="Consolas"/>
              </a:rPr>
              <a:t>best_score_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)</a:t>
            </a:r>
            <a:endParaRPr sz="1000">
              <a:latin typeface="Microsoft Sans Serif"/>
              <a:cs typeface="Microsoft Sans Serif"/>
            </a:endParaRPr>
          </a:p>
          <a:p>
            <a:pPr marL="297180" marR="5080" indent="-285115">
              <a:lnSpc>
                <a:spcPct val="100000"/>
              </a:lnSpc>
              <a:spcBef>
                <a:spcPts val="640"/>
              </a:spcBef>
              <a:buClr>
                <a:srgbClr val="006FAC"/>
              </a:buClr>
              <a:buFont typeface="Arial MT"/>
              <a:buChar char="•"/>
              <a:tabLst>
                <a:tab pos="29718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Matrix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0447" y="2105990"/>
            <a:ext cx="23399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Finding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Best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10447" y="2831719"/>
            <a:ext cx="2908300" cy="1169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Review</a:t>
            </a: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endParaRPr sz="14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chosen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</a:t>
            </a:r>
            <a:endParaRPr sz="14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determined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performing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0084" y="2263139"/>
            <a:ext cx="360045" cy="344805"/>
          </a:xfrm>
          <a:custGeom>
            <a:avLst/>
            <a:gdLst/>
            <a:ahLst/>
            <a:cxnLst/>
            <a:rect l="l" t="t" r="r" b="b"/>
            <a:pathLst>
              <a:path w="360045" h="344805">
                <a:moveTo>
                  <a:pt x="169290" y="0"/>
                </a:moveTo>
                <a:lnTo>
                  <a:pt x="169290" y="86106"/>
                </a:lnTo>
                <a:lnTo>
                  <a:pt x="0" y="86106"/>
                </a:lnTo>
                <a:lnTo>
                  <a:pt x="0" y="258318"/>
                </a:lnTo>
                <a:lnTo>
                  <a:pt x="169290" y="258318"/>
                </a:lnTo>
                <a:lnTo>
                  <a:pt x="169290" y="344424"/>
                </a:lnTo>
                <a:lnTo>
                  <a:pt x="359663" y="172212"/>
                </a:lnTo>
                <a:lnTo>
                  <a:pt x="169290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07807" y="2263139"/>
            <a:ext cx="360045" cy="344805"/>
          </a:xfrm>
          <a:custGeom>
            <a:avLst/>
            <a:gdLst/>
            <a:ahLst/>
            <a:cxnLst/>
            <a:rect l="l" t="t" r="r" b="b"/>
            <a:pathLst>
              <a:path w="360045" h="344805">
                <a:moveTo>
                  <a:pt x="169291" y="0"/>
                </a:moveTo>
                <a:lnTo>
                  <a:pt x="169291" y="86106"/>
                </a:lnTo>
                <a:lnTo>
                  <a:pt x="0" y="86106"/>
                </a:lnTo>
                <a:lnTo>
                  <a:pt x="0" y="258318"/>
                </a:lnTo>
                <a:lnTo>
                  <a:pt x="169291" y="258318"/>
                </a:lnTo>
                <a:lnTo>
                  <a:pt x="169291" y="344424"/>
                </a:lnTo>
                <a:lnTo>
                  <a:pt x="359664" y="172212"/>
                </a:lnTo>
                <a:lnTo>
                  <a:pt x="169291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611292" y="2168651"/>
            <a:ext cx="494030" cy="535940"/>
            <a:chOff x="6611292" y="2168651"/>
            <a:chExt cx="494030" cy="535940"/>
          </a:xfrm>
        </p:grpSpPr>
        <p:sp>
          <p:nvSpPr>
            <p:cNvPr id="14" name="object 14"/>
            <p:cNvSpPr/>
            <p:nvPr/>
          </p:nvSpPr>
          <p:spPr>
            <a:xfrm>
              <a:off x="6611290" y="2218689"/>
              <a:ext cx="492759" cy="485775"/>
            </a:xfrm>
            <a:custGeom>
              <a:avLst/>
              <a:gdLst/>
              <a:ahLst/>
              <a:cxnLst/>
              <a:rect l="l" t="t" r="r" b="b"/>
              <a:pathLst>
                <a:path w="492759" h="485775">
                  <a:moveTo>
                    <a:pt x="108026" y="33528"/>
                  </a:moveTo>
                  <a:lnTo>
                    <a:pt x="101422" y="26797"/>
                  </a:lnTo>
                  <a:lnTo>
                    <a:pt x="21780" y="26162"/>
                  </a:lnTo>
                  <a:lnTo>
                    <a:pt x="15189" y="32893"/>
                  </a:lnTo>
                  <a:lnTo>
                    <a:pt x="15189" y="49403"/>
                  </a:lnTo>
                  <a:lnTo>
                    <a:pt x="21780" y="56134"/>
                  </a:lnTo>
                  <a:lnTo>
                    <a:pt x="56464" y="56134"/>
                  </a:lnTo>
                  <a:lnTo>
                    <a:pt x="49428" y="64300"/>
                  </a:lnTo>
                  <a:lnTo>
                    <a:pt x="12649" y="129806"/>
                  </a:lnTo>
                  <a:lnTo>
                    <a:pt x="2311" y="171323"/>
                  </a:lnTo>
                  <a:lnTo>
                    <a:pt x="0" y="214096"/>
                  </a:lnTo>
                  <a:lnTo>
                    <a:pt x="5905" y="256921"/>
                  </a:lnTo>
                  <a:lnTo>
                    <a:pt x="7429" y="263652"/>
                  </a:lnTo>
                  <a:lnTo>
                    <a:pt x="13538" y="268478"/>
                  </a:lnTo>
                  <a:lnTo>
                    <a:pt x="22682" y="268351"/>
                  </a:lnTo>
                  <a:lnTo>
                    <a:pt x="31699" y="265938"/>
                  </a:lnTo>
                  <a:lnTo>
                    <a:pt x="36525" y="257937"/>
                  </a:lnTo>
                  <a:lnTo>
                    <a:pt x="34607" y="250063"/>
                  </a:lnTo>
                  <a:lnTo>
                    <a:pt x="29705" y="212928"/>
                  </a:lnTo>
                  <a:lnTo>
                    <a:pt x="40957" y="139966"/>
                  </a:lnTo>
                  <a:lnTo>
                    <a:pt x="61480" y="98653"/>
                  </a:lnTo>
                  <a:lnTo>
                    <a:pt x="77292" y="77470"/>
                  </a:lnTo>
                  <a:lnTo>
                    <a:pt x="77673" y="77978"/>
                  </a:lnTo>
                  <a:lnTo>
                    <a:pt x="77673" y="113665"/>
                  </a:lnTo>
                  <a:lnTo>
                    <a:pt x="84404" y="120396"/>
                  </a:lnTo>
                  <a:lnTo>
                    <a:pt x="100787" y="120396"/>
                  </a:lnTo>
                  <a:lnTo>
                    <a:pt x="107391" y="113665"/>
                  </a:lnTo>
                  <a:lnTo>
                    <a:pt x="108026" y="33528"/>
                  </a:lnTo>
                  <a:close/>
                </a:path>
                <a:path w="492759" h="485775">
                  <a:moveTo>
                    <a:pt x="399364" y="365252"/>
                  </a:moveTo>
                  <a:lnTo>
                    <a:pt x="393903" y="358902"/>
                  </a:lnTo>
                  <a:lnTo>
                    <a:pt x="388442" y="352679"/>
                  </a:lnTo>
                  <a:lnTo>
                    <a:pt x="379044" y="352044"/>
                  </a:lnTo>
                  <a:lnTo>
                    <a:pt x="372821" y="357505"/>
                  </a:lnTo>
                  <a:lnTo>
                    <a:pt x="372440" y="357759"/>
                  </a:lnTo>
                  <a:lnTo>
                    <a:pt x="372186" y="358140"/>
                  </a:lnTo>
                  <a:lnTo>
                    <a:pt x="371932" y="358394"/>
                  </a:lnTo>
                  <a:lnTo>
                    <a:pt x="371678" y="358394"/>
                  </a:lnTo>
                  <a:lnTo>
                    <a:pt x="334530" y="386003"/>
                  </a:lnTo>
                  <a:lnTo>
                    <a:pt x="292519" y="403885"/>
                  </a:lnTo>
                  <a:lnTo>
                    <a:pt x="247510" y="411492"/>
                  </a:lnTo>
                  <a:lnTo>
                    <a:pt x="201371" y="408305"/>
                  </a:lnTo>
                  <a:lnTo>
                    <a:pt x="232359" y="390652"/>
                  </a:lnTo>
                  <a:lnTo>
                    <a:pt x="234772" y="381381"/>
                  </a:lnTo>
                  <a:lnTo>
                    <a:pt x="230708" y="374269"/>
                  </a:lnTo>
                  <a:lnTo>
                    <a:pt x="226517" y="367030"/>
                  </a:lnTo>
                  <a:lnTo>
                    <a:pt x="217373" y="364617"/>
                  </a:lnTo>
                  <a:lnTo>
                    <a:pt x="148031" y="404114"/>
                  </a:lnTo>
                  <a:lnTo>
                    <a:pt x="145491" y="413258"/>
                  </a:lnTo>
                  <a:lnTo>
                    <a:pt x="149555" y="420497"/>
                  </a:lnTo>
                  <a:lnTo>
                    <a:pt x="181178" y="475742"/>
                  </a:lnTo>
                  <a:lnTo>
                    <a:pt x="185242" y="482981"/>
                  </a:lnTo>
                  <a:lnTo>
                    <a:pt x="194386" y="485521"/>
                  </a:lnTo>
                  <a:lnTo>
                    <a:pt x="201625" y="481330"/>
                  </a:lnTo>
                  <a:lnTo>
                    <a:pt x="208864" y="477266"/>
                  </a:lnTo>
                  <a:lnTo>
                    <a:pt x="211277" y="467995"/>
                  </a:lnTo>
                  <a:lnTo>
                    <a:pt x="207213" y="460756"/>
                  </a:lnTo>
                  <a:lnTo>
                    <a:pt x="193751" y="437388"/>
                  </a:lnTo>
                  <a:lnTo>
                    <a:pt x="247548" y="441642"/>
                  </a:lnTo>
                  <a:lnTo>
                    <a:pt x="273646" y="437388"/>
                  </a:lnTo>
                  <a:lnTo>
                    <a:pt x="300075" y="433095"/>
                  </a:lnTo>
                  <a:lnTo>
                    <a:pt x="349123" y="412369"/>
                  </a:lnTo>
                  <a:lnTo>
                    <a:pt x="350304" y="411492"/>
                  </a:lnTo>
                  <a:lnTo>
                    <a:pt x="392506" y="380111"/>
                  </a:lnTo>
                  <a:lnTo>
                    <a:pt x="398729" y="374650"/>
                  </a:lnTo>
                  <a:lnTo>
                    <a:pt x="399237" y="367030"/>
                  </a:lnTo>
                  <a:lnTo>
                    <a:pt x="399364" y="365252"/>
                  </a:lnTo>
                  <a:close/>
                </a:path>
                <a:path w="492759" h="485775">
                  <a:moveTo>
                    <a:pt x="492709" y="127508"/>
                  </a:moveTo>
                  <a:lnTo>
                    <a:pt x="489534" y="118618"/>
                  </a:lnTo>
                  <a:lnTo>
                    <a:pt x="475437" y="111887"/>
                  </a:lnTo>
                  <a:lnTo>
                    <a:pt x="467436" y="113919"/>
                  </a:lnTo>
                  <a:lnTo>
                    <a:pt x="463245" y="120015"/>
                  </a:lnTo>
                  <a:lnTo>
                    <a:pt x="449402" y="143510"/>
                  </a:lnTo>
                  <a:lnTo>
                    <a:pt x="433260" y="107276"/>
                  </a:lnTo>
                  <a:lnTo>
                    <a:pt x="411137" y="74688"/>
                  </a:lnTo>
                  <a:lnTo>
                    <a:pt x="383641" y="46469"/>
                  </a:lnTo>
                  <a:lnTo>
                    <a:pt x="351358" y="23368"/>
                  </a:lnTo>
                  <a:lnTo>
                    <a:pt x="316420" y="6654"/>
                  </a:lnTo>
                  <a:lnTo>
                    <a:pt x="296367" y="0"/>
                  </a:lnTo>
                  <a:lnTo>
                    <a:pt x="287985" y="4445"/>
                  </a:lnTo>
                  <a:lnTo>
                    <a:pt x="285445" y="12319"/>
                  </a:lnTo>
                  <a:lnTo>
                    <a:pt x="283032" y="20193"/>
                  </a:lnTo>
                  <a:lnTo>
                    <a:pt x="287477" y="28575"/>
                  </a:lnTo>
                  <a:lnTo>
                    <a:pt x="295351" y="30988"/>
                  </a:lnTo>
                  <a:lnTo>
                    <a:pt x="336423" y="49288"/>
                  </a:lnTo>
                  <a:lnTo>
                    <a:pt x="371754" y="76123"/>
                  </a:lnTo>
                  <a:lnTo>
                    <a:pt x="400050" y="110274"/>
                  </a:lnTo>
                  <a:lnTo>
                    <a:pt x="420065" y="150495"/>
                  </a:lnTo>
                  <a:lnTo>
                    <a:pt x="397078" y="136779"/>
                  </a:lnTo>
                  <a:lnTo>
                    <a:pt x="390220" y="132080"/>
                  </a:lnTo>
                  <a:lnTo>
                    <a:pt x="380949" y="133858"/>
                  </a:lnTo>
                  <a:lnTo>
                    <a:pt x="376250" y="140589"/>
                  </a:lnTo>
                  <a:lnTo>
                    <a:pt x="371551" y="147447"/>
                  </a:lnTo>
                  <a:lnTo>
                    <a:pt x="373202" y="156718"/>
                  </a:lnTo>
                  <a:lnTo>
                    <a:pt x="380060" y="161417"/>
                  </a:lnTo>
                  <a:lnTo>
                    <a:pt x="381330" y="162179"/>
                  </a:lnTo>
                  <a:lnTo>
                    <a:pt x="382092" y="162560"/>
                  </a:lnTo>
                  <a:lnTo>
                    <a:pt x="434416" y="193548"/>
                  </a:lnTo>
                  <a:lnTo>
                    <a:pt x="437235" y="195834"/>
                  </a:lnTo>
                  <a:lnTo>
                    <a:pt x="437438" y="195834"/>
                  </a:lnTo>
                  <a:lnTo>
                    <a:pt x="440385" y="196850"/>
                  </a:lnTo>
                  <a:lnTo>
                    <a:pt x="447116" y="196850"/>
                  </a:lnTo>
                  <a:lnTo>
                    <a:pt x="451053" y="195834"/>
                  </a:lnTo>
                  <a:lnTo>
                    <a:pt x="454050" y="193548"/>
                  </a:lnTo>
                  <a:lnTo>
                    <a:pt x="479793" y="150495"/>
                  </a:lnTo>
                  <a:lnTo>
                    <a:pt x="483946" y="143510"/>
                  </a:lnTo>
                  <a:lnTo>
                    <a:pt x="489026" y="135001"/>
                  </a:lnTo>
                  <a:lnTo>
                    <a:pt x="492709" y="127508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21780" y="2168651"/>
              <a:ext cx="483234" cy="457200"/>
            </a:xfrm>
            <a:custGeom>
              <a:avLst/>
              <a:gdLst/>
              <a:ahLst/>
              <a:cxnLst/>
              <a:rect l="l" t="t" r="r" b="b"/>
              <a:pathLst>
                <a:path w="483234" h="457200">
                  <a:moveTo>
                    <a:pt x="118872" y="397002"/>
                  </a:moveTo>
                  <a:lnTo>
                    <a:pt x="114185" y="373570"/>
                  </a:lnTo>
                  <a:lnTo>
                    <a:pt x="101434" y="354431"/>
                  </a:lnTo>
                  <a:lnTo>
                    <a:pt x="82537" y="341541"/>
                  </a:lnTo>
                  <a:lnTo>
                    <a:pt x="59436" y="336804"/>
                  </a:lnTo>
                  <a:lnTo>
                    <a:pt x="36322" y="341541"/>
                  </a:lnTo>
                  <a:lnTo>
                    <a:pt x="17424" y="354431"/>
                  </a:lnTo>
                  <a:lnTo>
                    <a:pt x="4673" y="373570"/>
                  </a:lnTo>
                  <a:lnTo>
                    <a:pt x="0" y="397002"/>
                  </a:lnTo>
                  <a:lnTo>
                    <a:pt x="4673" y="420446"/>
                  </a:lnTo>
                  <a:lnTo>
                    <a:pt x="17424" y="439585"/>
                  </a:lnTo>
                  <a:lnTo>
                    <a:pt x="36322" y="452475"/>
                  </a:lnTo>
                  <a:lnTo>
                    <a:pt x="59436" y="457200"/>
                  </a:lnTo>
                  <a:lnTo>
                    <a:pt x="82537" y="452475"/>
                  </a:lnTo>
                  <a:lnTo>
                    <a:pt x="101434" y="439585"/>
                  </a:lnTo>
                  <a:lnTo>
                    <a:pt x="114185" y="420446"/>
                  </a:lnTo>
                  <a:lnTo>
                    <a:pt x="118872" y="397002"/>
                  </a:lnTo>
                  <a:close/>
                </a:path>
                <a:path w="483234" h="457200">
                  <a:moveTo>
                    <a:pt x="260604" y="60198"/>
                  </a:moveTo>
                  <a:lnTo>
                    <a:pt x="255866" y="36766"/>
                  </a:lnTo>
                  <a:lnTo>
                    <a:pt x="242976" y="17627"/>
                  </a:lnTo>
                  <a:lnTo>
                    <a:pt x="223837" y="4737"/>
                  </a:lnTo>
                  <a:lnTo>
                    <a:pt x="200406" y="0"/>
                  </a:lnTo>
                  <a:lnTo>
                    <a:pt x="176961" y="4737"/>
                  </a:lnTo>
                  <a:lnTo>
                    <a:pt x="157822" y="17627"/>
                  </a:lnTo>
                  <a:lnTo>
                    <a:pt x="144932" y="36766"/>
                  </a:lnTo>
                  <a:lnTo>
                    <a:pt x="140208" y="60198"/>
                  </a:lnTo>
                  <a:lnTo>
                    <a:pt x="144932" y="83642"/>
                  </a:lnTo>
                  <a:lnTo>
                    <a:pt x="157822" y="102781"/>
                  </a:lnTo>
                  <a:lnTo>
                    <a:pt x="176961" y="115671"/>
                  </a:lnTo>
                  <a:lnTo>
                    <a:pt x="200406" y="120396"/>
                  </a:lnTo>
                  <a:lnTo>
                    <a:pt x="223837" y="115671"/>
                  </a:lnTo>
                  <a:lnTo>
                    <a:pt x="242976" y="102781"/>
                  </a:lnTo>
                  <a:lnTo>
                    <a:pt x="255866" y="83642"/>
                  </a:lnTo>
                  <a:lnTo>
                    <a:pt x="260604" y="60198"/>
                  </a:lnTo>
                  <a:close/>
                </a:path>
                <a:path w="483234" h="457200">
                  <a:moveTo>
                    <a:pt x="483108" y="345948"/>
                  </a:moveTo>
                  <a:lnTo>
                    <a:pt x="478370" y="322846"/>
                  </a:lnTo>
                  <a:lnTo>
                    <a:pt x="465480" y="303949"/>
                  </a:lnTo>
                  <a:lnTo>
                    <a:pt x="446341" y="291198"/>
                  </a:lnTo>
                  <a:lnTo>
                    <a:pt x="422910" y="286512"/>
                  </a:lnTo>
                  <a:lnTo>
                    <a:pt x="399465" y="291198"/>
                  </a:lnTo>
                  <a:lnTo>
                    <a:pt x="380326" y="303949"/>
                  </a:lnTo>
                  <a:lnTo>
                    <a:pt x="367436" y="322846"/>
                  </a:lnTo>
                  <a:lnTo>
                    <a:pt x="362712" y="345948"/>
                  </a:lnTo>
                  <a:lnTo>
                    <a:pt x="367436" y="369062"/>
                  </a:lnTo>
                  <a:lnTo>
                    <a:pt x="380326" y="387959"/>
                  </a:lnTo>
                  <a:lnTo>
                    <a:pt x="399465" y="400710"/>
                  </a:lnTo>
                  <a:lnTo>
                    <a:pt x="422910" y="405384"/>
                  </a:lnTo>
                  <a:lnTo>
                    <a:pt x="446341" y="400710"/>
                  </a:lnTo>
                  <a:lnTo>
                    <a:pt x="465480" y="387959"/>
                  </a:lnTo>
                  <a:lnTo>
                    <a:pt x="478370" y="369062"/>
                  </a:lnTo>
                  <a:lnTo>
                    <a:pt x="483108" y="345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920983" y="2161032"/>
            <a:ext cx="502920" cy="547370"/>
          </a:xfrm>
          <a:custGeom>
            <a:avLst/>
            <a:gdLst/>
            <a:ahLst/>
            <a:cxnLst/>
            <a:rect l="l" t="t" r="r" b="b"/>
            <a:pathLst>
              <a:path w="502920" h="547369">
                <a:moveTo>
                  <a:pt x="380746" y="505459"/>
                </a:moveTo>
                <a:lnTo>
                  <a:pt x="122174" y="505459"/>
                </a:lnTo>
                <a:lnTo>
                  <a:pt x="110972" y="507662"/>
                </a:lnTo>
                <a:lnTo>
                  <a:pt x="101806" y="513651"/>
                </a:lnTo>
                <a:lnTo>
                  <a:pt x="95617" y="522497"/>
                </a:lnTo>
                <a:lnTo>
                  <a:pt x="93345" y="533272"/>
                </a:lnTo>
                <a:lnTo>
                  <a:pt x="93345" y="547115"/>
                </a:lnTo>
                <a:lnTo>
                  <a:pt x="409575" y="547115"/>
                </a:lnTo>
                <a:lnTo>
                  <a:pt x="409575" y="533272"/>
                </a:lnTo>
                <a:lnTo>
                  <a:pt x="407302" y="522497"/>
                </a:lnTo>
                <a:lnTo>
                  <a:pt x="401113" y="513651"/>
                </a:lnTo>
                <a:lnTo>
                  <a:pt x="391947" y="507662"/>
                </a:lnTo>
                <a:lnTo>
                  <a:pt x="380746" y="505459"/>
                </a:lnTo>
                <a:close/>
              </a:path>
              <a:path w="502920" h="547369">
                <a:moveTo>
                  <a:pt x="316102" y="477773"/>
                </a:moveTo>
                <a:lnTo>
                  <a:pt x="186817" y="477773"/>
                </a:lnTo>
                <a:lnTo>
                  <a:pt x="175635" y="479956"/>
                </a:lnTo>
                <a:lnTo>
                  <a:pt x="166512" y="485901"/>
                </a:lnTo>
                <a:lnTo>
                  <a:pt x="160367" y="494704"/>
                </a:lnTo>
                <a:lnTo>
                  <a:pt x="158115" y="505459"/>
                </a:lnTo>
                <a:lnTo>
                  <a:pt x="344805" y="505459"/>
                </a:lnTo>
                <a:lnTo>
                  <a:pt x="342552" y="494704"/>
                </a:lnTo>
                <a:lnTo>
                  <a:pt x="336407" y="485901"/>
                </a:lnTo>
                <a:lnTo>
                  <a:pt x="327284" y="479956"/>
                </a:lnTo>
                <a:lnTo>
                  <a:pt x="316102" y="477773"/>
                </a:lnTo>
                <a:close/>
              </a:path>
              <a:path w="502920" h="547369">
                <a:moveTo>
                  <a:pt x="502920" y="48513"/>
                </a:moveTo>
                <a:lnTo>
                  <a:pt x="0" y="48513"/>
                </a:lnTo>
                <a:lnTo>
                  <a:pt x="39" y="194182"/>
                </a:lnTo>
                <a:lnTo>
                  <a:pt x="17252" y="258536"/>
                </a:lnTo>
                <a:lnTo>
                  <a:pt x="40894" y="290575"/>
                </a:lnTo>
                <a:lnTo>
                  <a:pt x="72636" y="317053"/>
                </a:lnTo>
                <a:lnTo>
                  <a:pt x="110140" y="336280"/>
                </a:lnTo>
                <a:lnTo>
                  <a:pt x="155979" y="348243"/>
                </a:lnTo>
                <a:lnTo>
                  <a:pt x="212725" y="352932"/>
                </a:lnTo>
                <a:lnTo>
                  <a:pt x="216971" y="360993"/>
                </a:lnTo>
                <a:lnTo>
                  <a:pt x="220122" y="369506"/>
                </a:lnTo>
                <a:lnTo>
                  <a:pt x="222083" y="378400"/>
                </a:lnTo>
                <a:lnTo>
                  <a:pt x="222758" y="387603"/>
                </a:lnTo>
                <a:lnTo>
                  <a:pt x="222758" y="477773"/>
                </a:lnTo>
                <a:lnTo>
                  <a:pt x="280162" y="477773"/>
                </a:lnTo>
                <a:lnTo>
                  <a:pt x="280217" y="387603"/>
                </a:lnTo>
                <a:lnTo>
                  <a:pt x="346940" y="348896"/>
                </a:lnTo>
                <a:lnTo>
                  <a:pt x="392779" y="336740"/>
                </a:lnTo>
                <a:lnTo>
                  <a:pt x="430283" y="317440"/>
                </a:lnTo>
                <a:lnTo>
                  <a:pt x="439279" y="310006"/>
                </a:lnTo>
                <a:lnTo>
                  <a:pt x="329819" y="310006"/>
                </a:lnTo>
                <a:lnTo>
                  <a:pt x="330627" y="309244"/>
                </a:lnTo>
                <a:lnTo>
                  <a:pt x="172466" y="309244"/>
                </a:lnTo>
                <a:lnTo>
                  <a:pt x="139180" y="303208"/>
                </a:lnTo>
                <a:lnTo>
                  <a:pt x="91991" y="280134"/>
                </a:lnTo>
                <a:lnTo>
                  <a:pt x="55215" y="240024"/>
                </a:lnTo>
                <a:lnTo>
                  <a:pt x="43328" y="202928"/>
                </a:lnTo>
                <a:lnTo>
                  <a:pt x="43052" y="90169"/>
                </a:lnTo>
                <a:lnTo>
                  <a:pt x="502920" y="90169"/>
                </a:lnTo>
                <a:lnTo>
                  <a:pt x="502920" y="48513"/>
                </a:lnTo>
                <a:close/>
              </a:path>
              <a:path w="502920" h="547369">
                <a:moveTo>
                  <a:pt x="502920" y="90804"/>
                </a:moveTo>
                <a:lnTo>
                  <a:pt x="459105" y="90804"/>
                </a:lnTo>
                <a:lnTo>
                  <a:pt x="459155" y="198119"/>
                </a:lnTo>
                <a:lnTo>
                  <a:pt x="459281" y="202928"/>
                </a:lnTo>
                <a:lnTo>
                  <a:pt x="456612" y="218678"/>
                </a:lnTo>
                <a:lnTo>
                  <a:pt x="430402" y="263525"/>
                </a:lnTo>
                <a:lnTo>
                  <a:pt x="390064" y="294004"/>
                </a:lnTo>
                <a:lnTo>
                  <a:pt x="329819" y="310006"/>
                </a:lnTo>
                <a:lnTo>
                  <a:pt x="439279" y="310006"/>
                </a:lnTo>
                <a:lnTo>
                  <a:pt x="485667" y="259494"/>
                </a:lnTo>
                <a:lnTo>
                  <a:pt x="502281" y="206396"/>
                </a:lnTo>
                <a:lnTo>
                  <a:pt x="502714" y="198119"/>
                </a:lnTo>
                <a:lnTo>
                  <a:pt x="502813" y="196214"/>
                </a:lnTo>
                <a:lnTo>
                  <a:pt x="502920" y="90804"/>
                </a:lnTo>
                <a:close/>
              </a:path>
              <a:path w="502920" h="547369">
                <a:moveTo>
                  <a:pt x="502920" y="90169"/>
                </a:moveTo>
                <a:lnTo>
                  <a:pt x="93345" y="90169"/>
                </a:lnTo>
                <a:lnTo>
                  <a:pt x="93392" y="180975"/>
                </a:lnTo>
                <a:lnTo>
                  <a:pt x="104596" y="231060"/>
                </a:lnTo>
                <a:lnTo>
                  <a:pt x="129286" y="266953"/>
                </a:lnTo>
                <a:lnTo>
                  <a:pt x="172466" y="309244"/>
                </a:lnTo>
                <a:lnTo>
                  <a:pt x="330627" y="309244"/>
                </a:lnTo>
                <a:lnTo>
                  <a:pt x="340367" y="300059"/>
                </a:lnTo>
                <a:lnTo>
                  <a:pt x="351345" y="289861"/>
                </a:lnTo>
                <a:lnTo>
                  <a:pt x="377862" y="261872"/>
                </a:lnTo>
                <a:lnTo>
                  <a:pt x="403669" y="215741"/>
                </a:lnTo>
                <a:lnTo>
                  <a:pt x="408813" y="180975"/>
                </a:lnTo>
                <a:lnTo>
                  <a:pt x="408813" y="90804"/>
                </a:lnTo>
                <a:lnTo>
                  <a:pt x="502920" y="90804"/>
                </a:lnTo>
                <a:lnTo>
                  <a:pt x="502920" y="90169"/>
                </a:lnTo>
                <a:close/>
              </a:path>
              <a:path w="502920" h="547369">
                <a:moveTo>
                  <a:pt x="409575" y="0"/>
                </a:moveTo>
                <a:lnTo>
                  <a:pt x="93345" y="0"/>
                </a:lnTo>
                <a:lnTo>
                  <a:pt x="93345" y="48513"/>
                </a:lnTo>
                <a:lnTo>
                  <a:pt x="409575" y="48513"/>
                </a:lnTo>
                <a:lnTo>
                  <a:pt x="409575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74400" y="2132203"/>
            <a:ext cx="197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47416" y="2212848"/>
            <a:ext cx="414655" cy="532130"/>
            <a:chOff x="2947416" y="2212848"/>
            <a:chExt cx="414655" cy="532130"/>
          </a:xfrm>
        </p:grpSpPr>
        <p:sp>
          <p:nvSpPr>
            <p:cNvPr id="19" name="object 19"/>
            <p:cNvSpPr/>
            <p:nvPr/>
          </p:nvSpPr>
          <p:spPr>
            <a:xfrm>
              <a:off x="3090672" y="2212848"/>
              <a:ext cx="271780" cy="287020"/>
            </a:xfrm>
            <a:custGeom>
              <a:avLst/>
              <a:gdLst/>
              <a:ahLst/>
              <a:cxnLst/>
              <a:rect l="l" t="t" r="r" b="b"/>
              <a:pathLst>
                <a:path w="271779" h="287019">
                  <a:moveTo>
                    <a:pt x="189737" y="246125"/>
                  </a:moveTo>
                  <a:lnTo>
                    <a:pt x="80263" y="246125"/>
                  </a:lnTo>
                  <a:lnTo>
                    <a:pt x="86098" y="249400"/>
                  </a:lnTo>
                  <a:lnTo>
                    <a:pt x="92170" y="252222"/>
                  </a:lnTo>
                  <a:lnTo>
                    <a:pt x="98480" y="254662"/>
                  </a:lnTo>
                  <a:lnTo>
                    <a:pt x="105028" y="256793"/>
                  </a:lnTo>
                  <a:lnTo>
                    <a:pt x="119125" y="286512"/>
                  </a:lnTo>
                  <a:lnTo>
                    <a:pt x="150875" y="286512"/>
                  </a:lnTo>
                  <a:lnTo>
                    <a:pt x="164973" y="256793"/>
                  </a:lnTo>
                  <a:lnTo>
                    <a:pt x="171521" y="254662"/>
                  </a:lnTo>
                  <a:lnTo>
                    <a:pt x="177831" y="252222"/>
                  </a:lnTo>
                  <a:lnTo>
                    <a:pt x="183903" y="249400"/>
                  </a:lnTo>
                  <a:lnTo>
                    <a:pt x="189737" y="246125"/>
                  </a:lnTo>
                  <a:close/>
                </a:path>
                <a:path w="271779" h="287019">
                  <a:moveTo>
                    <a:pt x="50926" y="29717"/>
                  </a:moveTo>
                  <a:lnTo>
                    <a:pt x="28066" y="53975"/>
                  </a:lnTo>
                  <a:lnTo>
                    <a:pt x="38226" y="85598"/>
                  </a:lnTo>
                  <a:lnTo>
                    <a:pt x="35121" y="91813"/>
                  </a:lnTo>
                  <a:lnTo>
                    <a:pt x="32432" y="98266"/>
                  </a:lnTo>
                  <a:lnTo>
                    <a:pt x="30100" y="104957"/>
                  </a:lnTo>
                  <a:lnTo>
                    <a:pt x="28066" y="111887"/>
                  </a:lnTo>
                  <a:lnTo>
                    <a:pt x="0" y="126746"/>
                  </a:lnTo>
                  <a:lnTo>
                    <a:pt x="0" y="160400"/>
                  </a:lnTo>
                  <a:lnTo>
                    <a:pt x="28066" y="175260"/>
                  </a:lnTo>
                  <a:lnTo>
                    <a:pt x="30022" y="181921"/>
                  </a:lnTo>
                  <a:lnTo>
                    <a:pt x="30100" y="182189"/>
                  </a:lnTo>
                  <a:lnTo>
                    <a:pt x="32349" y="188642"/>
                  </a:lnTo>
                  <a:lnTo>
                    <a:pt x="32432" y="188880"/>
                  </a:lnTo>
                  <a:lnTo>
                    <a:pt x="35121" y="195333"/>
                  </a:lnTo>
                  <a:lnTo>
                    <a:pt x="38226" y="201549"/>
                  </a:lnTo>
                  <a:lnTo>
                    <a:pt x="28066" y="233299"/>
                  </a:lnTo>
                  <a:lnTo>
                    <a:pt x="50291" y="256793"/>
                  </a:lnTo>
                  <a:lnTo>
                    <a:pt x="80263" y="246125"/>
                  </a:lnTo>
                  <a:lnTo>
                    <a:pt x="230089" y="246125"/>
                  </a:lnTo>
                  <a:lnTo>
                    <a:pt x="242569" y="233299"/>
                  </a:lnTo>
                  <a:lnTo>
                    <a:pt x="232410" y="201549"/>
                  </a:lnTo>
                  <a:lnTo>
                    <a:pt x="235569" y="195333"/>
                  </a:lnTo>
                  <a:lnTo>
                    <a:pt x="236082" y="194182"/>
                  </a:lnTo>
                  <a:lnTo>
                    <a:pt x="135635" y="194182"/>
                  </a:lnTo>
                  <a:lnTo>
                    <a:pt x="116869" y="190160"/>
                  </a:lnTo>
                  <a:lnTo>
                    <a:pt x="101711" y="179244"/>
                  </a:lnTo>
                  <a:lnTo>
                    <a:pt x="91576" y="163161"/>
                  </a:lnTo>
                  <a:lnTo>
                    <a:pt x="87883" y="143637"/>
                  </a:lnTo>
                  <a:lnTo>
                    <a:pt x="91666" y="124059"/>
                  </a:lnTo>
                  <a:lnTo>
                    <a:pt x="101949" y="107981"/>
                  </a:lnTo>
                  <a:lnTo>
                    <a:pt x="117137" y="97095"/>
                  </a:lnTo>
                  <a:lnTo>
                    <a:pt x="135635" y="93090"/>
                  </a:lnTo>
                  <a:lnTo>
                    <a:pt x="236683" y="93090"/>
                  </a:lnTo>
                  <a:lnTo>
                    <a:pt x="236150" y="91813"/>
                  </a:lnTo>
                  <a:lnTo>
                    <a:pt x="233044" y="85598"/>
                  </a:lnTo>
                  <a:lnTo>
                    <a:pt x="243204" y="53975"/>
                  </a:lnTo>
                  <a:lnTo>
                    <a:pt x="230398" y="40386"/>
                  </a:lnTo>
                  <a:lnTo>
                    <a:pt x="80898" y="40386"/>
                  </a:lnTo>
                  <a:lnTo>
                    <a:pt x="50926" y="29717"/>
                  </a:lnTo>
                  <a:close/>
                </a:path>
                <a:path w="271779" h="287019">
                  <a:moveTo>
                    <a:pt x="230089" y="246125"/>
                  </a:moveTo>
                  <a:lnTo>
                    <a:pt x="189737" y="246125"/>
                  </a:lnTo>
                  <a:lnTo>
                    <a:pt x="219710" y="256793"/>
                  </a:lnTo>
                  <a:lnTo>
                    <a:pt x="230089" y="246125"/>
                  </a:lnTo>
                  <a:close/>
                </a:path>
                <a:path w="271779" h="287019">
                  <a:moveTo>
                    <a:pt x="236683" y="93090"/>
                  </a:moveTo>
                  <a:lnTo>
                    <a:pt x="135635" y="93090"/>
                  </a:lnTo>
                  <a:lnTo>
                    <a:pt x="154402" y="97095"/>
                  </a:lnTo>
                  <a:lnTo>
                    <a:pt x="169560" y="107981"/>
                  </a:lnTo>
                  <a:lnTo>
                    <a:pt x="179695" y="124059"/>
                  </a:lnTo>
                  <a:lnTo>
                    <a:pt x="183387" y="143637"/>
                  </a:lnTo>
                  <a:lnTo>
                    <a:pt x="179605" y="163161"/>
                  </a:lnTo>
                  <a:lnTo>
                    <a:pt x="169322" y="179244"/>
                  </a:lnTo>
                  <a:lnTo>
                    <a:pt x="154134" y="190160"/>
                  </a:lnTo>
                  <a:lnTo>
                    <a:pt x="135635" y="194182"/>
                  </a:lnTo>
                  <a:lnTo>
                    <a:pt x="236082" y="194182"/>
                  </a:lnTo>
                  <a:lnTo>
                    <a:pt x="238417" y="188880"/>
                  </a:lnTo>
                  <a:lnTo>
                    <a:pt x="238521" y="188642"/>
                  </a:lnTo>
                  <a:lnTo>
                    <a:pt x="240970" y="182189"/>
                  </a:lnTo>
                  <a:lnTo>
                    <a:pt x="241071" y="181921"/>
                  </a:lnTo>
                  <a:lnTo>
                    <a:pt x="243204" y="175260"/>
                  </a:lnTo>
                  <a:lnTo>
                    <a:pt x="271272" y="160400"/>
                  </a:lnTo>
                  <a:lnTo>
                    <a:pt x="271272" y="126746"/>
                  </a:lnTo>
                  <a:lnTo>
                    <a:pt x="243204" y="111887"/>
                  </a:lnTo>
                  <a:lnTo>
                    <a:pt x="241171" y="104957"/>
                  </a:lnTo>
                  <a:lnTo>
                    <a:pt x="238839" y="98266"/>
                  </a:lnTo>
                  <a:lnTo>
                    <a:pt x="236683" y="93090"/>
                  </a:lnTo>
                  <a:close/>
                </a:path>
                <a:path w="271779" h="287019">
                  <a:moveTo>
                    <a:pt x="151510" y="0"/>
                  </a:moveTo>
                  <a:lnTo>
                    <a:pt x="119760" y="0"/>
                  </a:lnTo>
                  <a:lnTo>
                    <a:pt x="105663" y="29717"/>
                  </a:lnTo>
                  <a:lnTo>
                    <a:pt x="99115" y="31849"/>
                  </a:lnTo>
                  <a:lnTo>
                    <a:pt x="92805" y="34289"/>
                  </a:lnTo>
                  <a:lnTo>
                    <a:pt x="86733" y="37111"/>
                  </a:lnTo>
                  <a:lnTo>
                    <a:pt x="80898" y="40386"/>
                  </a:lnTo>
                  <a:lnTo>
                    <a:pt x="190373" y="40386"/>
                  </a:lnTo>
                  <a:lnTo>
                    <a:pt x="184538" y="37111"/>
                  </a:lnTo>
                  <a:lnTo>
                    <a:pt x="178466" y="34289"/>
                  </a:lnTo>
                  <a:lnTo>
                    <a:pt x="172156" y="31849"/>
                  </a:lnTo>
                  <a:lnTo>
                    <a:pt x="165607" y="29717"/>
                  </a:lnTo>
                  <a:lnTo>
                    <a:pt x="151510" y="0"/>
                  </a:lnTo>
                  <a:close/>
                </a:path>
                <a:path w="271779" h="287019">
                  <a:moveTo>
                    <a:pt x="220344" y="29717"/>
                  </a:moveTo>
                  <a:lnTo>
                    <a:pt x="190373" y="40386"/>
                  </a:lnTo>
                  <a:lnTo>
                    <a:pt x="230398" y="40386"/>
                  </a:lnTo>
                  <a:lnTo>
                    <a:pt x="220344" y="297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47416" y="2458212"/>
              <a:ext cx="271780" cy="287020"/>
            </a:xfrm>
            <a:custGeom>
              <a:avLst/>
              <a:gdLst/>
              <a:ahLst/>
              <a:cxnLst/>
              <a:rect l="l" t="t" r="r" b="b"/>
              <a:pathLst>
                <a:path w="271780" h="287019">
                  <a:moveTo>
                    <a:pt x="190372" y="246125"/>
                  </a:moveTo>
                  <a:lnTo>
                    <a:pt x="80898" y="246125"/>
                  </a:lnTo>
                  <a:lnTo>
                    <a:pt x="86733" y="249400"/>
                  </a:lnTo>
                  <a:lnTo>
                    <a:pt x="92805" y="252222"/>
                  </a:lnTo>
                  <a:lnTo>
                    <a:pt x="99115" y="254662"/>
                  </a:lnTo>
                  <a:lnTo>
                    <a:pt x="105663" y="256793"/>
                  </a:lnTo>
                  <a:lnTo>
                    <a:pt x="119760" y="286512"/>
                  </a:lnTo>
                  <a:lnTo>
                    <a:pt x="151510" y="286512"/>
                  </a:lnTo>
                  <a:lnTo>
                    <a:pt x="165607" y="256793"/>
                  </a:lnTo>
                  <a:lnTo>
                    <a:pt x="172156" y="254662"/>
                  </a:lnTo>
                  <a:lnTo>
                    <a:pt x="178466" y="252222"/>
                  </a:lnTo>
                  <a:lnTo>
                    <a:pt x="184538" y="249400"/>
                  </a:lnTo>
                  <a:lnTo>
                    <a:pt x="190372" y="246125"/>
                  </a:lnTo>
                  <a:close/>
                </a:path>
                <a:path w="271780" h="287019">
                  <a:moveTo>
                    <a:pt x="230119" y="246125"/>
                  </a:moveTo>
                  <a:lnTo>
                    <a:pt x="190372" y="246125"/>
                  </a:lnTo>
                  <a:lnTo>
                    <a:pt x="220344" y="256793"/>
                  </a:lnTo>
                  <a:lnTo>
                    <a:pt x="230119" y="246125"/>
                  </a:lnTo>
                  <a:close/>
                </a:path>
                <a:path w="271780" h="287019">
                  <a:moveTo>
                    <a:pt x="50926" y="29717"/>
                  </a:moveTo>
                  <a:lnTo>
                    <a:pt x="28701" y="53212"/>
                  </a:lnTo>
                  <a:lnTo>
                    <a:pt x="38226" y="84962"/>
                  </a:lnTo>
                  <a:lnTo>
                    <a:pt x="35121" y="91267"/>
                  </a:lnTo>
                  <a:lnTo>
                    <a:pt x="32432" y="97869"/>
                  </a:lnTo>
                  <a:lnTo>
                    <a:pt x="30100" y="104590"/>
                  </a:lnTo>
                  <a:lnTo>
                    <a:pt x="28066" y="111251"/>
                  </a:lnTo>
                  <a:lnTo>
                    <a:pt x="0" y="126111"/>
                  </a:lnTo>
                  <a:lnTo>
                    <a:pt x="0" y="159765"/>
                  </a:lnTo>
                  <a:lnTo>
                    <a:pt x="28066" y="174625"/>
                  </a:lnTo>
                  <a:lnTo>
                    <a:pt x="30100" y="181554"/>
                  </a:lnTo>
                  <a:lnTo>
                    <a:pt x="32432" y="188245"/>
                  </a:lnTo>
                  <a:lnTo>
                    <a:pt x="35121" y="194698"/>
                  </a:lnTo>
                  <a:lnTo>
                    <a:pt x="38226" y="200913"/>
                  </a:lnTo>
                  <a:lnTo>
                    <a:pt x="28701" y="232537"/>
                  </a:lnTo>
                  <a:lnTo>
                    <a:pt x="50926" y="256159"/>
                  </a:lnTo>
                  <a:lnTo>
                    <a:pt x="80898" y="246125"/>
                  </a:lnTo>
                  <a:lnTo>
                    <a:pt x="230119" y="246125"/>
                  </a:lnTo>
                  <a:lnTo>
                    <a:pt x="242569" y="232537"/>
                  </a:lnTo>
                  <a:lnTo>
                    <a:pt x="233044" y="201549"/>
                  </a:lnTo>
                  <a:lnTo>
                    <a:pt x="236150" y="195333"/>
                  </a:lnTo>
                  <a:lnTo>
                    <a:pt x="236630" y="194183"/>
                  </a:lnTo>
                  <a:lnTo>
                    <a:pt x="135635" y="194183"/>
                  </a:lnTo>
                  <a:lnTo>
                    <a:pt x="116869" y="190160"/>
                  </a:lnTo>
                  <a:lnTo>
                    <a:pt x="101711" y="179244"/>
                  </a:lnTo>
                  <a:lnTo>
                    <a:pt x="91576" y="163161"/>
                  </a:lnTo>
                  <a:lnTo>
                    <a:pt x="87883" y="143637"/>
                  </a:lnTo>
                  <a:lnTo>
                    <a:pt x="91615" y="124059"/>
                  </a:lnTo>
                  <a:lnTo>
                    <a:pt x="91666" y="123791"/>
                  </a:lnTo>
                  <a:lnTo>
                    <a:pt x="101949" y="107743"/>
                  </a:lnTo>
                  <a:lnTo>
                    <a:pt x="117011" y="97095"/>
                  </a:lnTo>
                  <a:lnTo>
                    <a:pt x="116715" y="97095"/>
                  </a:lnTo>
                  <a:lnTo>
                    <a:pt x="135635" y="93090"/>
                  </a:lnTo>
                  <a:lnTo>
                    <a:pt x="236683" y="93090"/>
                  </a:lnTo>
                  <a:lnTo>
                    <a:pt x="236150" y="91813"/>
                  </a:lnTo>
                  <a:lnTo>
                    <a:pt x="233044" y="85598"/>
                  </a:lnTo>
                  <a:lnTo>
                    <a:pt x="243204" y="53975"/>
                  </a:lnTo>
                  <a:lnTo>
                    <a:pt x="230398" y="40386"/>
                  </a:lnTo>
                  <a:lnTo>
                    <a:pt x="80898" y="40386"/>
                  </a:lnTo>
                  <a:lnTo>
                    <a:pt x="50926" y="29717"/>
                  </a:lnTo>
                  <a:close/>
                </a:path>
                <a:path w="271780" h="287019">
                  <a:moveTo>
                    <a:pt x="236683" y="93090"/>
                  </a:moveTo>
                  <a:lnTo>
                    <a:pt x="135635" y="93090"/>
                  </a:lnTo>
                  <a:lnTo>
                    <a:pt x="154402" y="97095"/>
                  </a:lnTo>
                  <a:lnTo>
                    <a:pt x="169560" y="107981"/>
                  </a:lnTo>
                  <a:lnTo>
                    <a:pt x="179695" y="124059"/>
                  </a:lnTo>
                  <a:lnTo>
                    <a:pt x="183387" y="143637"/>
                  </a:lnTo>
                  <a:lnTo>
                    <a:pt x="179695" y="163161"/>
                  </a:lnTo>
                  <a:lnTo>
                    <a:pt x="169560" y="179244"/>
                  </a:lnTo>
                  <a:lnTo>
                    <a:pt x="154402" y="190160"/>
                  </a:lnTo>
                  <a:lnTo>
                    <a:pt x="135635" y="194183"/>
                  </a:lnTo>
                  <a:lnTo>
                    <a:pt x="236630" y="194183"/>
                  </a:lnTo>
                  <a:lnTo>
                    <a:pt x="238839" y="188880"/>
                  </a:lnTo>
                  <a:lnTo>
                    <a:pt x="241171" y="182189"/>
                  </a:lnTo>
                  <a:lnTo>
                    <a:pt x="243204" y="175260"/>
                  </a:lnTo>
                  <a:lnTo>
                    <a:pt x="271271" y="160400"/>
                  </a:lnTo>
                  <a:lnTo>
                    <a:pt x="271271" y="126746"/>
                  </a:lnTo>
                  <a:lnTo>
                    <a:pt x="243204" y="111887"/>
                  </a:lnTo>
                  <a:lnTo>
                    <a:pt x="241171" y="104957"/>
                  </a:lnTo>
                  <a:lnTo>
                    <a:pt x="238839" y="98266"/>
                  </a:lnTo>
                  <a:lnTo>
                    <a:pt x="236683" y="93090"/>
                  </a:lnTo>
                  <a:close/>
                </a:path>
                <a:path w="271780" h="287019">
                  <a:moveTo>
                    <a:pt x="151510" y="0"/>
                  </a:moveTo>
                  <a:lnTo>
                    <a:pt x="119760" y="0"/>
                  </a:lnTo>
                  <a:lnTo>
                    <a:pt x="105663" y="29717"/>
                  </a:lnTo>
                  <a:lnTo>
                    <a:pt x="99115" y="31849"/>
                  </a:lnTo>
                  <a:lnTo>
                    <a:pt x="92805" y="34289"/>
                  </a:lnTo>
                  <a:lnTo>
                    <a:pt x="86733" y="37111"/>
                  </a:lnTo>
                  <a:lnTo>
                    <a:pt x="80898" y="40386"/>
                  </a:lnTo>
                  <a:lnTo>
                    <a:pt x="190372" y="40386"/>
                  </a:lnTo>
                  <a:lnTo>
                    <a:pt x="184449" y="37111"/>
                  </a:lnTo>
                  <a:lnTo>
                    <a:pt x="178228" y="34289"/>
                  </a:lnTo>
                  <a:lnTo>
                    <a:pt x="171888" y="31849"/>
                  </a:lnTo>
                  <a:lnTo>
                    <a:pt x="165607" y="29717"/>
                  </a:lnTo>
                  <a:lnTo>
                    <a:pt x="151510" y="0"/>
                  </a:lnTo>
                  <a:close/>
                </a:path>
                <a:path w="271780" h="287019">
                  <a:moveTo>
                    <a:pt x="220344" y="29717"/>
                  </a:moveTo>
                  <a:lnTo>
                    <a:pt x="190372" y="40386"/>
                  </a:lnTo>
                  <a:lnTo>
                    <a:pt x="230398" y="40386"/>
                  </a:lnTo>
                  <a:lnTo>
                    <a:pt x="220344" y="29717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144757" y="6530508"/>
            <a:ext cx="880110" cy="1689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GitHub</a:t>
            </a:r>
            <a:r>
              <a:rPr sz="1500" u="sng" spc="-30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500" spc="44" baseline="2777" dirty="0">
                <a:solidFill>
                  <a:srgbClr val="00929B"/>
                </a:solidFill>
                <a:latin typeface="Microsoft Sans Serif"/>
                <a:cs typeface="Microsoft Sans Serif"/>
              </a:rPr>
              <a:t> </a:t>
            </a:r>
            <a:fld id="{81D60167-4931-47E6-BA6A-407CBD079E47}" type="slidenum"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14</a:t>
            </a:fld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3520" y="-2"/>
            <a:ext cx="6888480" cy="68580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2420" y="891362"/>
            <a:ext cx="29902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300" dirty="0">
                <a:latin typeface="Arial"/>
                <a:cs typeface="Arial"/>
              </a:rPr>
              <a:t>RESULTS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8313" y="2467736"/>
            <a:ext cx="4917440" cy="971550"/>
            <a:chOff x="218313" y="2467736"/>
            <a:chExt cx="4917440" cy="971550"/>
          </a:xfrm>
        </p:grpSpPr>
        <p:sp>
          <p:nvSpPr>
            <p:cNvPr id="6" name="object 6"/>
            <p:cNvSpPr/>
            <p:nvPr/>
          </p:nvSpPr>
          <p:spPr>
            <a:xfrm>
              <a:off x="227838" y="2477261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4739386" y="0"/>
                  </a:moveTo>
                  <a:lnTo>
                    <a:pt x="0" y="0"/>
                  </a:lnTo>
                  <a:lnTo>
                    <a:pt x="0" y="793750"/>
                  </a:lnTo>
                  <a:lnTo>
                    <a:pt x="158750" y="952500"/>
                  </a:lnTo>
                  <a:lnTo>
                    <a:pt x="4898136" y="952500"/>
                  </a:lnTo>
                  <a:lnTo>
                    <a:pt x="4898136" y="158750"/>
                  </a:lnTo>
                  <a:lnTo>
                    <a:pt x="4739386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7838" y="2477261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0" y="0"/>
                  </a:moveTo>
                  <a:lnTo>
                    <a:pt x="4739386" y="0"/>
                  </a:lnTo>
                  <a:lnTo>
                    <a:pt x="4898136" y="158750"/>
                  </a:lnTo>
                  <a:lnTo>
                    <a:pt x="4898136" y="952500"/>
                  </a:lnTo>
                  <a:lnTo>
                    <a:pt x="158750" y="952500"/>
                  </a:lnTo>
                  <a:lnTo>
                    <a:pt x="0" y="7937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95603" y="2757932"/>
            <a:ext cx="355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4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8313" y="3810380"/>
            <a:ext cx="4917440" cy="971550"/>
            <a:chOff x="218313" y="3810380"/>
            <a:chExt cx="4917440" cy="971550"/>
          </a:xfrm>
        </p:grpSpPr>
        <p:sp>
          <p:nvSpPr>
            <p:cNvPr id="10" name="object 10"/>
            <p:cNvSpPr/>
            <p:nvPr/>
          </p:nvSpPr>
          <p:spPr>
            <a:xfrm>
              <a:off x="227838" y="3819905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4739386" y="0"/>
                  </a:moveTo>
                  <a:lnTo>
                    <a:pt x="0" y="0"/>
                  </a:lnTo>
                  <a:lnTo>
                    <a:pt x="0" y="793750"/>
                  </a:lnTo>
                  <a:lnTo>
                    <a:pt x="158750" y="952500"/>
                  </a:lnTo>
                  <a:lnTo>
                    <a:pt x="4898136" y="952500"/>
                  </a:lnTo>
                  <a:lnTo>
                    <a:pt x="4898136" y="158750"/>
                  </a:lnTo>
                  <a:lnTo>
                    <a:pt x="4739386" y="0"/>
                  </a:lnTo>
                  <a:close/>
                </a:path>
              </a:pathLst>
            </a:custGeom>
            <a:solidFill>
              <a:srgbClr val="12A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7838" y="3819905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0" y="0"/>
                  </a:moveTo>
                  <a:lnTo>
                    <a:pt x="4739386" y="0"/>
                  </a:lnTo>
                  <a:lnTo>
                    <a:pt x="4898136" y="158750"/>
                  </a:lnTo>
                  <a:lnTo>
                    <a:pt x="4898136" y="952500"/>
                  </a:lnTo>
                  <a:lnTo>
                    <a:pt x="158750" y="952500"/>
                  </a:lnTo>
                  <a:lnTo>
                    <a:pt x="0" y="7937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59839" y="4100525"/>
            <a:ext cx="2832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8313" y="5153025"/>
            <a:ext cx="4917440" cy="971550"/>
            <a:chOff x="218313" y="5153025"/>
            <a:chExt cx="4917440" cy="971550"/>
          </a:xfrm>
        </p:grpSpPr>
        <p:sp>
          <p:nvSpPr>
            <p:cNvPr id="14" name="object 14"/>
            <p:cNvSpPr/>
            <p:nvPr/>
          </p:nvSpPr>
          <p:spPr>
            <a:xfrm>
              <a:off x="227838" y="5162550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4739386" y="0"/>
                  </a:moveTo>
                  <a:lnTo>
                    <a:pt x="0" y="0"/>
                  </a:lnTo>
                  <a:lnTo>
                    <a:pt x="0" y="793750"/>
                  </a:lnTo>
                  <a:lnTo>
                    <a:pt x="158750" y="952500"/>
                  </a:lnTo>
                  <a:lnTo>
                    <a:pt x="4898136" y="952500"/>
                  </a:lnTo>
                  <a:lnTo>
                    <a:pt x="4898136" y="158750"/>
                  </a:lnTo>
                  <a:lnTo>
                    <a:pt x="4739386" y="0"/>
                  </a:lnTo>
                  <a:close/>
                </a:path>
              </a:pathLst>
            </a:custGeom>
            <a:solidFill>
              <a:srgbClr val="1358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838" y="5162550"/>
              <a:ext cx="4898390" cy="952500"/>
            </a:xfrm>
            <a:custGeom>
              <a:avLst/>
              <a:gdLst/>
              <a:ahLst/>
              <a:cxnLst/>
              <a:rect l="l" t="t" r="r" b="b"/>
              <a:pathLst>
                <a:path w="4898390" h="952500">
                  <a:moveTo>
                    <a:pt x="0" y="0"/>
                  </a:moveTo>
                  <a:lnTo>
                    <a:pt x="4739386" y="0"/>
                  </a:lnTo>
                  <a:lnTo>
                    <a:pt x="4898136" y="158750"/>
                  </a:lnTo>
                  <a:lnTo>
                    <a:pt x="4898136" y="952500"/>
                  </a:lnTo>
                  <a:lnTo>
                    <a:pt x="158750" y="952500"/>
                  </a:lnTo>
                  <a:lnTo>
                    <a:pt x="0" y="79375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71091" y="5444134"/>
            <a:ext cx="2607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40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212" y="2917698"/>
            <a:ext cx="1132332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05" dirty="0">
                <a:latin typeface="Arial"/>
                <a:cs typeface="Arial"/>
              </a:rPr>
              <a:t>EDA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dirty="0">
                <a:latin typeface="Arial"/>
                <a:cs typeface="Arial"/>
              </a:rPr>
              <a:t>-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spc="80" dirty="0">
                <a:solidFill>
                  <a:srgbClr val="12ABDB"/>
                </a:solidFill>
                <a:latin typeface="Arial"/>
                <a:cs typeface="Arial"/>
              </a:rPr>
              <a:t>WITH</a:t>
            </a:r>
            <a:r>
              <a:rPr sz="6600" b="1" spc="-265" dirty="0">
                <a:solidFill>
                  <a:srgbClr val="12ABDB"/>
                </a:solidFill>
                <a:latin typeface="Arial"/>
                <a:cs typeface="Arial"/>
              </a:rPr>
              <a:t> </a:t>
            </a:r>
            <a:r>
              <a:rPr sz="6600" b="1" spc="-10" dirty="0">
                <a:solidFill>
                  <a:srgbClr val="12ABDB"/>
                </a:solidFill>
                <a:latin typeface="Arial"/>
                <a:cs typeface="Arial"/>
              </a:rPr>
              <a:t>VISUALIZATION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3098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LAUNCH</a:t>
            </a:r>
            <a:r>
              <a:rPr spc="-85" dirty="0"/>
              <a:t> </a:t>
            </a:r>
            <a:r>
              <a:rPr spc="-165" dirty="0"/>
              <a:t>SITE</a:t>
            </a:r>
            <a:r>
              <a:rPr spc="-90" dirty="0"/>
              <a:t> </a:t>
            </a:r>
            <a:r>
              <a:rPr spc="-120" dirty="0"/>
              <a:t>VS.</a:t>
            </a:r>
            <a:r>
              <a:rPr spc="-90" dirty="0"/>
              <a:t> </a:t>
            </a:r>
            <a:r>
              <a:rPr spc="-100" dirty="0"/>
              <a:t>FLIGHT</a:t>
            </a:r>
            <a:r>
              <a:rPr spc="-80" dirty="0"/>
              <a:t> </a:t>
            </a:r>
            <a:r>
              <a:rPr spc="-10" dirty="0"/>
              <a:t>NUMBER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358544"/>
            <a:ext cx="5703570" cy="34093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shows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number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increases,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6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increases.</a:t>
            </a:r>
            <a:endParaRPr sz="1600">
              <a:latin typeface="Microsoft Sans Serif"/>
              <a:cs typeface="Microsoft Sans Serif"/>
            </a:endParaRPr>
          </a:p>
          <a:p>
            <a:pPr marL="299085" marR="69723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(flight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numbers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&lt;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30)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40,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 unsuccessful.</a:t>
            </a:r>
            <a:endParaRPr sz="1600">
              <a:latin typeface="Microsoft Sans Serif"/>
              <a:cs typeface="Microsoft Sans Serif"/>
            </a:endParaRPr>
          </a:p>
          <a:p>
            <a:pPr marL="299085" marR="31369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trend,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earlier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1600">
              <a:latin typeface="Microsoft Sans Serif"/>
              <a:cs typeface="Microsoft Sans Serif"/>
            </a:endParaRPr>
          </a:p>
          <a:p>
            <a:pPr marL="299085" marR="320040" indent="-28702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39A,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16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Above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30,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significantly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(Class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1).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1467" y="1402080"/>
            <a:ext cx="5418582" cy="49309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220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LAUNCH</a:t>
            </a:r>
            <a:r>
              <a:rPr spc="-85" dirty="0"/>
              <a:t> </a:t>
            </a:r>
            <a:r>
              <a:rPr spc="-165" dirty="0"/>
              <a:t>SITE</a:t>
            </a:r>
            <a:r>
              <a:rPr spc="-90" dirty="0"/>
              <a:t> </a:t>
            </a:r>
            <a:r>
              <a:rPr spc="-120" dirty="0"/>
              <a:t>VS.</a:t>
            </a:r>
            <a:r>
              <a:rPr spc="-85" dirty="0"/>
              <a:t> </a:t>
            </a:r>
            <a:r>
              <a:rPr spc="-35" dirty="0"/>
              <a:t>PAYLOAD</a:t>
            </a:r>
            <a:r>
              <a:rPr spc="-90" dirty="0"/>
              <a:t> </a:t>
            </a:r>
            <a:r>
              <a:rPr spc="-50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4160520" cy="3424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543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Launch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that:</a:t>
            </a:r>
            <a:endParaRPr sz="1600">
              <a:latin typeface="Microsoft Sans Serif"/>
              <a:cs typeface="Microsoft Sans Serif"/>
            </a:endParaRPr>
          </a:p>
          <a:p>
            <a:pPr marL="299085" marR="4826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Above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7000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kg,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few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unsuccessful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landings,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far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heavier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1600">
              <a:latin typeface="Microsoft Sans Serif"/>
              <a:cs typeface="Microsoft Sans Serif"/>
            </a:endParaRPr>
          </a:p>
          <a:p>
            <a:pPr marL="299085" marR="2540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and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given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site.</a:t>
            </a:r>
            <a:endParaRPr sz="16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variety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masses,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6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comparatively</a:t>
            </a:r>
            <a:r>
              <a:rPr sz="1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lighter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(with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outliers).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8135" y="1440180"/>
            <a:ext cx="6931913" cy="40850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47948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0" dirty="0"/>
              <a:t>SUCCESS</a:t>
            </a:r>
            <a:r>
              <a:rPr spc="-85" dirty="0"/>
              <a:t> </a:t>
            </a:r>
            <a:r>
              <a:rPr spc="-130" dirty="0"/>
              <a:t>RATE</a:t>
            </a:r>
            <a:r>
              <a:rPr spc="-75" dirty="0"/>
              <a:t> </a:t>
            </a:r>
            <a:r>
              <a:rPr spc="-120" dirty="0"/>
              <a:t>VS.</a:t>
            </a:r>
            <a:r>
              <a:rPr spc="-80" dirty="0"/>
              <a:t> </a:t>
            </a:r>
            <a:r>
              <a:rPr spc="-60" dirty="0"/>
              <a:t>ORBIT</a:t>
            </a:r>
            <a:r>
              <a:rPr spc="-95" dirty="0"/>
              <a:t> </a:t>
            </a:r>
            <a:r>
              <a:rPr spc="-7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4665980" cy="2997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(100%)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ES-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L1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(Earth-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Sun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Lagrangian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GEO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(Geostationary</a:t>
            </a:r>
            <a:r>
              <a:rPr sz="1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HEO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(High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(Sun-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synchronous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15"/>
              </a:spcBef>
              <a:buClr>
                <a:srgbClr val="FFFFFF"/>
              </a:buClr>
              <a:buFont typeface="Arial MT"/>
              <a:buChar char="•"/>
            </a:pP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lowest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(0%)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r>
              <a:rPr sz="1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(Heliocentric</a:t>
            </a:r>
            <a:r>
              <a:rPr sz="1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579" y="1412747"/>
            <a:ext cx="6422898" cy="43883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817" y="1565463"/>
            <a:ext cx="3510279" cy="3385185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marL="799465" indent="-786765">
              <a:lnSpc>
                <a:spcPct val="100000"/>
              </a:lnSpc>
              <a:spcBef>
                <a:spcPts val="1625"/>
              </a:spcBef>
              <a:buClr>
                <a:srgbClr val="12ABDB"/>
              </a:buClr>
              <a:buFont typeface="Arial"/>
              <a:buAutoNum type="arabicPeriod"/>
              <a:tabLst>
                <a:tab pos="799465" algn="l"/>
              </a:tabLst>
            </a:pP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  <a:hlinkClick r:id="rId2" action="ppaction://hlinksldjump"/>
              </a:rPr>
              <a:t>Executive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  <a:hlinkClick r:id="rId2" action="ppaction://hlinksldjump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2" action="ppaction://hlinksldjump"/>
              </a:rPr>
              <a:t>Summary</a:t>
            </a:r>
            <a:endParaRPr sz="2400">
              <a:latin typeface="Microsoft Sans Serif"/>
              <a:cs typeface="Microsoft Sans Serif"/>
            </a:endParaRPr>
          </a:p>
          <a:p>
            <a:pPr marL="799465" indent="-786765">
              <a:lnSpc>
                <a:spcPct val="100000"/>
              </a:lnSpc>
              <a:spcBef>
                <a:spcPts val="1530"/>
              </a:spcBef>
              <a:buClr>
                <a:srgbClr val="12ABDB"/>
              </a:buClr>
              <a:buFont typeface="Arial"/>
              <a:buAutoNum type="arabicPeriod"/>
              <a:tabLst>
                <a:tab pos="799465" algn="l"/>
              </a:tabLst>
            </a:pP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  <a:hlinkClick r:id="rId3" action="ppaction://hlinksldjump"/>
              </a:rPr>
              <a:t>Introduction</a:t>
            </a:r>
            <a:endParaRPr sz="2400">
              <a:latin typeface="Microsoft Sans Serif"/>
              <a:cs typeface="Microsoft Sans Serif"/>
            </a:endParaRPr>
          </a:p>
          <a:p>
            <a:pPr marL="799465" indent="-786765">
              <a:lnSpc>
                <a:spcPct val="100000"/>
              </a:lnSpc>
              <a:spcBef>
                <a:spcPts val="1530"/>
              </a:spcBef>
              <a:buClr>
                <a:srgbClr val="12ABDB"/>
              </a:buClr>
              <a:buFont typeface="Arial"/>
              <a:buAutoNum type="arabicPeriod"/>
              <a:tabLst>
                <a:tab pos="799465" algn="l"/>
              </a:tabLst>
            </a:pP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  <a:hlinkClick r:id="rId4" action="ppaction://hlinksldjump"/>
              </a:rPr>
              <a:t>Methodology</a:t>
            </a:r>
            <a:endParaRPr sz="2400">
              <a:latin typeface="Microsoft Sans Serif"/>
              <a:cs typeface="Microsoft Sans Serif"/>
            </a:endParaRPr>
          </a:p>
          <a:p>
            <a:pPr marL="799465" indent="-786765">
              <a:lnSpc>
                <a:spcPct val="100000"/>
              </a:lnSpc>
              <a:spcBef>
                <a:spcPts val="1530"/>
              </a:spcBef>
              <a:buClr>
                <a:srgbClr val="12ABDB"/>
              </a:buClr>
              <a:buFont typeface="Arial"/>
              <a:buAutoNum type="arabicPeriod"/>
              <a:tabLst>
                <a:tab pos="799465" algn="l"/>
              </a:tabLst>
            </a:pP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5" action="ppaction://hlinksldjump"/>
              </a:rPr>
              <a:t>Results</a:t>
            </a:r>
            <a:endParaRPr sz="2400">
              <a:latin typeface="Microsoft Sans Serif"/>
              <a:cs typeface="Microsoft Sans Serif"/>
            </a:endParaRPr>
          </a:p>
          <a:p>
            <a:pPr marL="799465" indent="-786765">
              <a:lnSpc>
                <a:spcPct val="100000"/>
              </a:lnSpc>
              <a:spcBef>
                <a:spcPts val="1530"/>
              </a:spcBef>
              <a:buClr>
                <a:srgbClr val="12ABDB"/>
              </a:buClr>
              <a:buFont typeface="Arial"/>
              <a:buAutoNum type="arabicPeriod"/>
              <a:tabLst>
                <a:tab pos="799465" algn="l"/>
              </a:tabLst>
            </a:pP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  <a:hlinkClick r:id="rId6" action="ppaction://hlinksldjump"/>
              </a:rPr>
              <a:t>Conclusions</a:t>
            </a:r>
            <a:endParaRPr sz="2400">
              <a:latin typeface="Microsoft Sans Serif"/>
              <a:cs typeface="Microsoft Sans Serif"/>
            </a:endParaRPr>
          </a:p>
          <a:p>
            <a:pPr marL="799465" indent="-786765">
              <a:lnSpc>
                <a:spcPct val="100000"/>
              </a:lnSpc>
              <a:spcBef>
                <a:spcPts val="1525"/>
              </a:spcBef>
              <a:buClr>
                <a:srgbClr val="12ABDB"/>
              </a:buClr>
              <a:buFont typeface="Arial"/>
              <a:buAutoNum type="arabicPeriod"/>
              <a:tabLst>
                <a:tab pos="799465" algn="l"/>
              </a:tabLst>
            </a:pPr>
            <a:r>
              <a:rPr sz="2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Appendix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14204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0958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ORBIT</a:t>
            </a:r>
            <a:r>
              <a:rPr spc="-85" dirty="0"/>
              <a:t> </a:t>
            </a:r>
            <a:r>
              <a:rPr spc="-145" dirty="0"/>
              <a:t>TYPE</a:t>
            </a:r>
            <a:r>
              <a:rPr spc="-90" dirty="0"/>
              <a:t> </a:t>
            </a:r>
            <a:r>
              <a:rPr spc="-120" dirty="0"/>
              <a:t>VS.</a:t>
            </a:r>
            <a:r>
              <a:rPr spc="-95" dirty="0"/>
              <a:t> </a:t>
            </a:r>
            <a:r>
              <a:rPr spc="-100" dirty="0"/>
              <a:t>FLIGHT</a:t>
            </a:r>
            <a:r>
              <a:rPr spc="-60" dirty="0"/>
              <a:t> </a:t>
            </a:r>
            <a:r>
              <a:rPr spc="-25" dirty="0"/>
              <a:t>NUMBER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4596765" cy="398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62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Type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few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useful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things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previous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did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not,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as:</a:t>
            </a:r>
            <a:endParaRPr sz="16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100%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ES-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L1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explained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into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respective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1600">
              <a:latin typeface="Microsoft Sans Serif"/>
              <a:cs typeface="Microsoft Sans Serif"/>
            </a:endParaRPr>
          </a:p>
          <a:p>
            <a:pPr marL="299085" marR="84963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100%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impressive,</a:t>
            </a:r>
            <a:r>
              <a:rPr sz="1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flights.</a:t>
            </a:r>
            <a:endParaRPr sz="1600">
              <a:latin typeface="Microsoft Sans Serif"/>
              <a:cs typeface="Microsoft Sans Serif"/>
            </a:endParaRPr>
          </a:p>
          <a:p>
            <a:pPr marL="299085" marR="485775" indent="-28702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little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GTO.</a:t>
            </a:r>
            <a:endParaRPr sz="1600">
              <a:latin typeface="Microsoft Sans Serif"/>
              <a:cs typeface="Microsoft Sans Serif"/>
            </a:endParaRPr>
          </a:p>
          <a:p>
            <a:pPr marL="299085" marR="26352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Generally,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increases,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increases.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extreme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occurred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low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numbers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(early launches).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3228" y="1402080"/>
            <a:ext cx="6576822" cy="43487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0063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ORBIT</a:t>
            </a:r>
            <a:r>
              <a:rPr spc="-105" dirty="0"/>
              <a:t> </a:t>
            </a:r>
            <a:r>
              <a:rPr spc="-145" dirty="0"/>
              <a:t>TYPE</a:t>
            </a:r>
            <a:r>
              <a:rPr spc="-110" dirty="0"/>
              <a:t> </a:t>
            </a:r>
            <a:r>
              <a:rPr spc="-120" dirty="0"/>
              <a:t>VS.</a:t>
            </a:r>
            <a:r>
              <a:rPr spc="-114" dirty="0"/>
              <a:t> </a:t>
            </a:r>
            <a:r>
              <a:rPr spc="-30" dirty="0"/>
              <a:t>PAYLOAD</a:t>
            </a:r>
            <a:r>
              <a:rPr spc="-100" dirty="0"/>
              <a:t> </a:t>
            </a:r>
            <a:r>
              <a:rPr spc="-7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5354"/>
            <a:ext cx="4849495" cy="3317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26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endParaRPr sz="16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payloads:</a:t>
            </a:r>
            <a:endParaRPr sz="16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(although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small)</a:t>
            </a:r>
            <a:endParaRPr sz="14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ISS</a:t>
            </a:r>
            <a:endParaRPr sz="1400">
              <a:latin typeface="Microsoft Sans Serif"/>
              <a:cs typeface="Microsoft Sans Serif"/>
            </a:endParaRPr>
          </a:p>
          <a:p>
            <a:pPr marL="475615" lvl="1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475615" algn="l"/>
              </a:tabLst>
            </a:pP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16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unclear.</a:t>
            </a:r>
            <a:endParaRPr sz="1600">
              <a:latin typeface="Microsoft Sans Serif"/>
              <a:cs typeface="Microsoft Sans Serif"/>
            </a:endParaRPr>
          </a:p>
          <a:p>
            <a:pPr marL="299085" marR="25019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VLEO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(Very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Low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heavier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payloads,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6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 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intuitive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sense.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8235" y="1402080"/>
            <a:ext cx="6131814" cy="398754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2635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LAUNCH</a:t>
            </a:r>
            <a:r>
              <a:rPr spc="-80" dirty="0"/>
              <a:t> </a:t>
            </a:r>
            <a:r>
              <a:rPr spc="-260" dirty="0"/>
              <a:t>SUCCESS</a:t>
            </a:r>
            <a:r>
              <a:rPr spc="-80" dirty="0"/>
              <a:t> </a:t>
            </a:r>
            <a:r>
              <a:rPr spc="-125" dirty="0"/>
              <a:t>YEARLY</a:t>
            </a:r>
            <a:r>
              <a:rPr spc="-80" dirty="0"/>
              <a:t> </a:t>
            </a:r>
            <a:r>
              <a:rPr spc="-25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358544"/>
            <a:ext cx="5182235" cy="203771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that: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2013,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endParaRPr sz="1600">
              <a:latin typeface="Microsoft Sans Serif"/>
              <a:cs typeface="Microsoft Sans Serif"/>
            </a:endParaRPr>
          </a:p>
          <a:p>
            <a:pPr marL="299085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0).</a:t>
            </a:r>
            <a:endParaRPr sz="1600">
              <a:latin typeface="Microsoft Sans Serif"/>
              <a:cs typeface="Microsoft Sans Serif"/>
            </a:endParaRPr>
          </a:p>
          <a:p>
            <a:pPr marL="299085" marR="417195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2013,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increased,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despite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dips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 2018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1600">
              <a:latin typeface="Microsoft Sans Serif"/>
              <a:cs typeface="Microsoft Sans Serif"/>
            </a:endParaRPr>
          </a:p>
          <a:p>
            <a:pPr marL="299085" marR="401320" indent="-2870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2016,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was always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50%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chance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2244" y="1385316"/>
            <a:ext cx="6067806" cy="41612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212" y="2917698"/>
            <a:ext cx="64585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05" dirty="0">
                <a:latin typeface="Arial"/>
                <a:cs typeface="Arial"/>
              </a:rPr>
              <a:t>EDA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dirty="0">
                <a:latin typeface="Arial"/>
                <a:cs typeface="Arial"/>
              </a:rPr>
              <a:t>-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spc="80" dirty="0">
                <a:solidFill>
                  <a:srgbClr val="12ABDB"/>
                </a:solidFill>
                <a:latin typeface="Arial"/>
                <a:cs typeface="Arial"/>
              </a:rPr>
              <a:t>WITH</a:t>
            </a:r>
            <a:r>
              <a:rPr sz="6600" b="1" spc="-265" dirty="0">
                <a:solidFill>
                  <a:srgbClr val="12ABDB"/>
                </a:solidFill>
                <a:latin typeface="Arial"/>
                <a:cs typeface="Arial"/>
              </a:rPr>
              <a:t> </a:t>
            </a:r>
            <a:r>
              <a:rPr sz="6600" b="1" spc="-300" dirty="0">
                <a:solidFill>
                  <a:srgbClr val="12ABDB"/>
                </a:solidFill>
                <a:latin typeface="Arial"/>
                <a:cs typeface="Arial"/>
              </a:rPr>
              <a:t>SQL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39535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ALL</a:t>
            </a:r>
            <a:r>
              <a:rPr spc="-95" dirty="0"/>
              <a:t> </a:t>
            </a:r>
            <a:r>
              <a:rPr spc="-60" dirty="0"/>
              <a:t>LAUNCH</a:t>
            </a:r>
            <a:r>
              <a:rPr spc="-95" dirty="0"/>
              <a:t> </a:t>
            </a:r>
            <a:r>
              <a:rPr spc="-165" dirty="0"/>
              <a:t>SITE</a:t>
            </a:r>
            <a:r>
              <a:rPr spc="-100" dirty="0"/>
              <a:t> </a:t>
            </a:r>
            <a:r>
              <a:rPr spc="-25"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48520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615127"/>
            <a:ext cx="10743565" cy="64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word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UNIQUE</a:t>
            </a:r>
            <a:r>
              <a:rPr sz="2000" spc="-61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D59D68"/>
                </a:solidFill>
                <a:latin typeface="Consolas"/>
                <a:cs typeface="Consolas"/>
              </a:rPr>
              <a:t>LAUNCH_SITE</a:t>
            </a:r>
            <a:r>
              <a:rPr sz="2000" spc="-610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D59D68"/>
                </a:solidFill>
                <a:latin typeface="Consolas"/>
                <a:cs typeface="Consolas"/>
              </a:rPr>
              <a:t>SPACEXTBL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table.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811829" y="2261933"/>
            <a:ext cx="2003425" cy="2334260"/>
            <a:chOff x="9811829" y="2261933"/>
            <a:chExt cx="2003425" cy="23342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0468" y="2290571"/>
              <a:ext cx="1946148" cy="22768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826117" y="2276220"/>
              <a:ext cx="1974850" cy="2305685"/>
            </a:xfrm>
            <a:custGeom>
              <a:avLst/>
              <a:gdLst/>
              <a:ahLst/>
              <a:cxnLst/>
              <a:rect l="l" t="t" r="r" b="b"/>
              <a:pathLst>
                <a:path w="1974850" h="2305685">
                  <a:moveTo>
                    <a:pt x="181101" y="0"/>
                  </a:moveTo>
                  <a:lnTo>
                    <a:pt x="1794255" y="0"/>
                  </a:lnTo>
                  <a:lnTo>
                    <a:pt x="1830069" y="3809"/>
                  </a:lnTo>
                  <a:lnTo>
                    <a:pt x="1894839" y="30987"/>
                  </a:lnTo>
                  <a:lnTo>
                    <a:pt x="1943988" y="80137"/>
                  </a:lnTo>
                  <a:lnTo>
                    <a:pt x="1971166" y="145287"/>
                  </a:lnTo>
                  <a:lnTo>
                    <a:pt x="1974850" y="181101"/>
                  </a:lnTo>
                  <a:lnTo>
                    <a:pt x="1974850" y="2124836"/>
                  </a:lnTo>
                  <a:lnTo>
                    <a:pt x="1960752" y="2194814"/>
                  </a:lnTo>
                  <a:lnTo>
                    <a:pt x="1921890" y="2252598"/>
                  </a:lnTo>
                  <a:lnTo>
                    <a:pt x="1864232" y="2291334"/>
                  </a:lnTo>
                  <a:lnTo>
                    <a:pt x="1794255" y="2305558"/>
                  </a:lnTo>
                  <a:lnTo>
                    <a:pt x="181101" y="2305558"/>
                  </a:lnTo>
                  <a:lnTo>
                    <a:pt x="111251" y="2291334"/>
                  </a:lnTo>
                  <a:lnTo>
                    <a:pt x="53466" y="2252598"/>
                  </a:lnTo>
                  <a:lnTo>
                    <a:pt x="14224" y="2194814"/>
                  </a:lnTo>
                  <a:lnTo>
                    <a:pt x="0" y="2124836"/>
                  </a:lnTo>
                  <a:lnTo>
                    <a:pt x="0" y="181101"/>
                  </a:lnTo>
                  <a:lnTo>
                    <a:pt x="14224" y="111251"/>
                  </a:lnTo>
                  <a:lnTo>
                    <a:pt x="53466" y="53466"/>
                  </a:lnTo>
                  <a:lnTo>
                    <a:pt x="111251" y="14224"/>
                  </a:lnTo>
                  <a:lnTo>
                    <a:pt x="18110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331" y="2636520"/>
            <a:ext cx="7681722" cy="317068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LAUNCH</a:t>
            </a:r>
            <a:r>
              <a:rPr spc="-90" dirty="0"/>
              <a:t> </a:t>
            </a:r>
            <a:r>
              <a:rPr spc="-165" dirty="0"/>
              <a:t>SITE</a:t>
            </a:r>
            <a:r>
              <a:rPr spc="-95" dirty="0"/>
              <a:t> </a:t>
            </a:r>
            <a:r>
              <a:rPr spc="-80" dirty="0"/>
              <a:t>NAMES</a:t>
            </a:r>
            <a:r>
              <a:rPr spc="-85" dirty="0"/>
              <a:t> BEGIN</a:t>
            </a:r>
            <a:r>
              <a:rPr spc="-70" dirty="0"/>
              <a:t> </a:t>
            </a:r>
            <a:r>
              <a:rPr spc="-10" dirty="0"/>
              <a:t>WITH</a:t>
            </a:r>
            <a:r>
              <a:rPr spc="-100" dirty="0"/>
              <a:t> </a:t>
            </a:r>
            <a:r>
              <a:rPr spc="-10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58318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launch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‘CCA’.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615127"/>
            <a:ext cx="11396980" cy="64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LIMIT</a:t>
            </a:r>
            <a:r>
              <a:rPr sz="2000" spc="6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5</a:t>
            </a:r>
            <a:r>
              <a:rPr sz="2000" spc="-6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fetches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records,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LIKE</a:t>
            </a:r>
            <a:r>
              <a:rPr sz="2000" spc="-6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wild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card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789764"/>
                </a:solidFill>
                <a:latin typeface="Consolas"/>
                <a:cs typeface="Consolas"/>
              </a:rPr>
              <a:t>‘CCA%’</a:t>
            </a:r>
            <a:r>
              <a:rPr sz="2000" spc="-635" dirty="0">
                <a:solidFill>
                  <a:srgbClr val="789764"/>
                </a:solidFill>
                <a:latin typeface="Consolas"/>
                <a:cs typeface="Consolas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retrieve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values beginning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‘CCA’.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36" y="2516123"/>
            <a:ext cx="7981950" cy="359130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880409" y="2248217"/>
            <a:ext cx="1717039" cy="2362200"/>
            <a:chOff x="9880409" y="2248217"/>
            <a:chExt cx="1717039" cy="23622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9047" y="2276855"/>
              <a:ext cx="1659635" cy="23042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894696" y="2262504"/>
              <a:ext cx="1688464" cy="2333625"/>
            </a:xfrm>
            <a:custGeom>
              <a:avLst/>
              <a:gdLst/>
              <a:ahLst/>
              <a:cxnLst/>
              <a:rect l="l" t="t" r="r" b="b"/>
              <a:pathLst>
                <a:path w="1688465" h="2333625">
                  <a:moveTo>
                    <a:pt x="156591" y="0"/>
                  </a:moveTo>
                  <a:lnTo>
                    <a:pt x="1532254" y="0"/>
                  </a:lnTo>
                  <a:lnTo>
                    <a:pt x="1562988" y="3048"/>
                  </a:lnTo>
                  <a:lnTo>
                    <a:pt x="1619377" y="26670"/>
                  </a:lnTo>
                  <a:lnTo>
                    <a:pt x="1661795" y="69469"/>
                  </a:lnTo>
                  <a:lnTo>
                    <a:pt x="1685417" y="125349"/>
                  </a:lnTo>
                  <a:lnTo>
                    <a:pt x="1688337" y="156591"/>
                  </a:lnTo>
                  <a:lnTo>
                    <a:pt x="1688337" y="2176780"/>
                  </a:lnTo>
                  <a:lnTo>
                    <a:pt x="1676146" y="2237232"/>
                  </a:lnTo>
                  <a:lnTo>
                    <a:pt x="1642618" y="2287397"/>
                  </a:lnTo>
                  <a:lnTo>
                    <a:pt x="1592706" y="2321179"/>
                  </a:lnTo>
                  <a:lnTo>
                    <a:pt x="1532254" y="2333244"/>
                  </a:lnTo>
                  <a:lnTo>
                    <a:pt x="156591" y="2333244"/>
                  </a:lnTo>
                  <a:lnTo>
                    <a:pt x="96011" y="2321052"/>
                  </a:lnTo>
                  <a:lnTo>
                    <a:pt x="45847" y="2287524"/>
                  </a:lnTo>
                  <a:lnTo>
                    <a:pt x="12192" y="2237232"/>
                  </a:lnTo>
                  <a:lnTo>
                    <a:pt x="0" y="2176780"/>
                  </a:lnTo>
                  <a:lnTo>
                    <a:pt x="0" y="156591"/>
                  </a:lnTo>
                  <a:lnTo>
                    <a:pt x="12192" y="96139"/>
                  </a:lnTo>
                  <a:lnTo>
                    <a:pt x="45847" y="45847"/>
                  </a:lnTo>
                  <a:lnTo>
                    <a:pt x="96011" y="12192"/>
                  </a:lnTo>
                  <a:lnTo>
                    <a:pt x="15659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36334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TOTAL</a:t>
            </a:r>
            <a:r>
              <a:rPr spc="-130" dirty="0"/>
              <a:t> </a:t>
            </a:r>
            <a:r>
              <a:rPr spc="-30" dirty="0"/>
              <a:t>PAYLOAD</a:t>
            </a:r>
            <a:r>
              <a:rPr spc="-100" dirty="0"/>
              <a:t> </a:t>
            </a:r>
            <a:r>
              <a:rPr spc="-80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67976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NASA.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615127"/>
            <a:ext cx="11390630" cy="64643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2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SUM</a:t>
            </a:r>
            <a:r>
              <a:rPr sz="2000" spc="-6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D59D68"/>
                </a:solidFill>
                <a:latin typeface="Consolas"/>
                <a:cs typeface="Consolas"/>
              </a:rPr>
              <a:t>LAUNCH</a:t>
            </a:r>
            <a:r>
              <a:rPr sz="2000" spc="-635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column,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SUM</a:t>
            </a:r>
            <a:r>
              <a:rPr sz="2000" spc="-6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(and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condition)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filters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results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only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852" y="2435351"/>
            <a:ext cx="7824978" cy="397078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616757" y="2975165"/>
            <a:ext cx="2199005" cy="883919"/>
            <a:chOff x="9616757" y="2975165"/>
            <a:chExt cx="2199005" cy="88391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5395" y="3003803"/>
              <a:ext cx="2141220" cy="8260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31044" y="2989452"/>
              <a:ext cx="2170430" cy="855344"/>
            </a:xfrm>
            <a:custGeom>
              <a:avLst/>
              <a:gdLst/>
              <a:ahLst/>
              <a:cxnLst/>
              <a:rect l="l" t="t" r="r" b="b"/>
              <a:pathLst>
                <a:path w="2170429" h="855345">
                  <a:moveTo>
                    <a:pt x="84581" y="0"/>
                  </a:moveTo>
                  <a:lnTo>
                    <a:pt x="2085594" y="0"/>
                  </a:lnTo>
                  <a:lnTo>
                    <a:pt x="2101977" y="1905"/>
                  </a:lnTo>
                  <a:lnTo>
                    <a:pt x="2145410" y="25273"/>
                  </a:lnTo>
                  <a:lnTo>
                    <a:pt x="2168398" y="68199"/>
                  </a:lnTo>
                  <a:lnTo>
                    <a:pt x="2170176" y="84582"/>
                  </a:lnTo>
                  <a:lnTo>
                    <a:pt x="2170176" y="770382"/>
                  </a:lnTo>
                  <a:lnTo>
                    <a:pt x="2155444" y="817245"/>
                  </a:lnTo>
                  <a:lnTo>
                    <a:pt x="2118232" y="848360"/>
                  </a:lnTo>
                  <a:lnTo>
                    <a:pt x="2085594" y="854964"/>
                  </a:lnTo>
                  <a:lnTo>
                    <a:pt x="84581" y="854964"/>
                  </a:lnTo>
                  <a:lnTo>
                    <a:pt x="37719" y="840232"/>
                  </a:lnTo>
                  <a:lnTo>
                    <a:pt x="6603" y="803021"/>
                  </a:lnTo>
                  <a:lnTo>
                    <a:pt x="0" y="770382"/>
                  </a:lnTo>
                  <a:lnTo>
                    <a:pt x="0" y="84582"/>
                  </a:lnTo>
                  <a:lnTo>
                    <a:pt x="14858" y="37592"/>
                  </a:lnTo>
                  <a:lnTo>
                    <a:pt x="52450" y="6604"/>
                  </a:lnTo>
                  <a:lnTo>
                    <a:pt x="8458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0" dirty="0"/>
              <a:t>AVERAGE</a:t>
            </a:r>
            <a:r>
              <a:rPr spc="-110" dirty="0"/>
              <a:t> </a:t>
            </a:r>
            <a:r>
              <a:rPr spc="-30" dirty="0"/>
              <a:t>PAYLOAD</a:t>
            </a:r>
            <a:r>
              <a:rPr spc="-125" dirty="0"/>
              <a:t> </a:t>
            </a:r>
            <a:r>
              <a:rPr spc="-135" dirty="0"/>
              <a:t>MASS</a:t>
            </a:r>
            <a:r>
              <a:rPr spc="-110" dirty="0"/>
              <a:t> </a:t>
            </a:r>
            <a:r>
              <a:rPr spc="-65" dirty="0"/>
              <a:t>BY</a:t>
            </a:r>
            <a:r>
              <a:rPr spc="-105" dirty="0"/>
              <a:t> </a:t>
            </a:r>
            <a:r>
              <a:rPr spc="-65" dirty="0"/>
              <a:t>F9</a:t>
            </a:r>
            <a:r>
              <a:rPr spc="-90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81159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234178"/>
            <a:ext cx="114280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AVG</a:t>
            </a:r>
            <a:r>
              <a:rPr sz="2000" spc="-6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D59D68"/>
                </a:solidFill>
                <a:latin typeface="Consolas"/>
                <a:cs typeface="Consolas"/>
              </a:rPr>
              <a:t>PAYLOAD_MASS</a:t>
            </a:r>
            <a:r>
              <a:rPr sz="2000" u="sng" spc="40" dirty="0">
                <a:solidFill>
                  <a:srgbClr val="D59D68"/>
                </a:solidFill>
                <a:uFill>
                  <a:solidFill>
                    <a:srgbClr val="D49C67"/>
                  </a:solidFill>
                </a:uFill>
                <a:latin typeface="Consolas"/>
                <a:cs typeface="Consolas"/>
              </a:rPr>
              <a:t>  </a:t>
            </a:r>
            <a:r>
              <a:rPr sz="2000" dirty="0">
                <a:solidFill>
                  <a:srgbClr val="D59D68"/>
                </a:solidFill>
                <a:latin typeface="Consolas"/>
                <a:cs typeface="Consolas"/>
              </a:rPr>
              <a:t>KG_</a:t>
            </a:r>
            <a:r>
              <a:rPr sz="2000" spc="-655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column,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6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(and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condition)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25317" y="3023933"/>
            <a:ext cx="2275205" cy="833119"/>
            <a:chOff x="9525317" y="3023933"/>
            <a:chExt cx="2275205" cy="83311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3956" y="3052571"/>
              <a:ext cx="2217420" cy="7757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39605" y="3038220"/>
              <a:ext cx="2246630" cy="804545"/>
            </a:xfrm>
            <a:custGeom>
              <a:avLst/>
              <a:gdLst/>
              <a:ahLst/>
              <a:cxnLst/>
              <a:rect l="l" t="t" r="r" b="b"/>
              <a:pathLst>
                <a:path w="2246629" h="804545">
                  <a:moveTo>
                    <a:pt x="80391" y="0"/>
                  </a:moveTo>
                  <a:lnTo>
                    <a:pt x="2165985" y="0"/>
                  </a:lnTo>
                  <a:lnTo>
                    <a:pt x="2181733" y="1396"/>
                  </a:lnTo>
                  <a:lnTo>
                    <a:pt x="2222880" y="23875"/>
                  </a:lnTo>
                  <a:lnTo>
                    <a:pt x="2244979" y="64642"/>
                  </a:lnTo>
                  <a:lnTo>
                    <a:pt x="2246376" y="80390"/>
                  </a:lnTo>
                  <a:lnTo>
                    <a:pt x="2246376" y="724153"/>
                  </a:lnTo>
                  <a:lnTo>
                    <a:pt x="2222880" y="781049"/>
                  </a:lnTo>
                  <a:lnTo>
                    <a:pt x="2181733" y="803147"/>
                  </a:lnTo>
                  <a:lnTo>
                    <a:pt x="2165985" y="804544"/>
                  </a:lnTo>
                  <a:lnTo>
                    <a:pt x="80391" y="804544"/>
                  </a:lnTo>
                  <a:lnTo>
                    <a:pt x="23875" y="781049"/>
                  </a:lnTo>
                  <a:lnTo>
                    <a:pt x="1397" y="739901"/>
                  </a:lnTo>
                  <a:lnTo>
                    <a:pt x="0" y="724153"/>
                  </a:lnTo>
                  <a:lnTo>
                    <a:pt x="0" y="80390"/>
                  </a:lnTo>
                  <a:lnTo>
                    <a:pt x="23875" y="23875"/>
                  </a:lnTo>
                  <a:lnTo>
                    <a:pt x="64643" y="1396"/>
                  </a:lnTo>
                  <a:lnTo>
                    <a:pt x="8039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136" y="2414016"/>
            <a:ext cx="8003285" cy="405612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0" dirty="0"/>
              <a:t>FIRST</a:t>
            </a:r>
            <a:r>
              <a:rPr spc="-95" dirty="0"/>
              <a:t> </a:t>
            </a:r>
            <a:r>
              <a:rPr spc="-204" dirty="0"/>
              <a:t>SUCCESSFUL</a:t>
            </a:r>
            <a:r>
              <a:rPr spc="-110" dirty="0"/>
              <a:t> </a:t>
            </a:r>
            <a:r>
              <a:rPr spc="-85" dirty="0"/>
              <a:t>GROUND</a:t>
            </a:r>
            <a:r>
              <a:rPr spc="-114" dirty="0"/>
              <a:t> </a:t>
            </a:r>
            <a:r>
              <a:rPr spc="-10" dirty="0"/>
              <a:t>LANDING</a:t>
            </a:r>
            <a:r>
              <a:rPr spc="-100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79794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dates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234178"/>
            <a:ext cx="11250295" cy="9512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MIN</a:t>
            </a:r>
            <a:r>
              <a:rPr sz="2000" spc="-6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minimum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D59D68"/>
                </a:solidFill>
                <a:latin typeface="Consolas"/>
                <a:cs typeface="Consolas"/>
              </a:rPr>
              <a:t>DATE</a:t>
            </a:r>
            <a:r>
              <a:rPr sz="2000" spc="-605" dirty="0">
                <a:solidFill>
                  <a:srgbClr val="D59D6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column,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i.e.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6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(and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condition)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2417064"/>
            <a:ext cx="7943850" cy="402869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40557" y="3052889"/>
            <a:ext cx="2470150" cy="752475"/>
            <a:chOff x="9540557" y="3052889"/>
            <a:chExt cx="2470150" cy="7524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9195" y="3081527"/>
              <a:ext cx="2412492" cy="6949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54844" y="3067176"/>
              <a:ext cx="2441575" cy="723900"/>
            </a:xfrm>
            <a:custGeom>
              <a:avLst/>
              <a:gdLst/>
              <a:ahLst/>
              <a:cxnLst/>
              <a:rect l="l" t="t" r="r" b="b"/>
              <a:pathLst>
                <a:path w="2441575" h="723900">
                  <a:moveTo>
                    <a:pt x="73532" y="0"/>
                  </a:moveTo>
                  <a:lnTo>
                    <a:pt x="2368169" y="0"/>
                  </a:lnTo>
                  <a:lnTo>
                    <a:pt x="2382265" y="1524"/>
                  </a:lnTo>
                  <a:lnTo>
                    <a:pt x="2419730" y="21462"/>
                  </a:lnTo>
                  <a:lnTo>
                    <a:pt x="2439797" y="59562"/>
                  </a:lnTo>
                  <a:lnTo>
                    <a:pt x="2441194" y="73533"/>
                  </a:lnTo>
                  <a:lnTo>
                    <a:pt x="2441194" y="650494"/>
                  </a:lnTo>
                  <a:lnTo>
                    <a:pt x="2419730" y="702564"/>
                  </a:lnTo>
                  <a:lnTo>
                    <a:pt x="2382265" y="722503"/>
                  </a:lnTo>
                  <a:lnTo>
                    <a:pt x="2368169" y="723900"/>
                  </a:lnTo>
                  <a:lnTo>
                    <a:pt x="73532" y="723900"/>
                  </a:lnTo>
                  <a:lnTo>
                    <a:pt x="21462" y="702564"/>
                  </a:lnTo>
                  <a:lnTo>
                    <a:pt x="1524" y="664464"/>
                  </a:lnTo>
                  <a:lnTo>
                    <a:pt x="0" y="650494"/>
                  </a:lnTo>
                  <a:lnTo>
                    <a:pt x="0" y="73533"/>
                  </a:lnTo>
                  <a:lnTo>
                    <a:pt x="21462" y="21462"/>
                  </a:lnTo>
                  <a:lnTo>
                    <a:pt x="59562" y="1524"/>
                  </a:lnTo>
                  <a:lnTo>
                    <a:pt x="73532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138430"/>
            <a:ext cx="10516235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pc="-204" dirty="0"/>
              <a:t>SUCCESSFUL</a:t>
            </a:r>
            <a:r>
              <a:rPr spc="-100" dirty="0"/>
              <a:t> </a:t>
            </a:r>
            <a:r>
              <a:rPr spc="-90" dirty="0"/>
              <a:t>DRONE</a:t>
            </a:r>
            <a:r>
              <a:rPr spc="-100" dirty="0"/>
              <a:t> </a:t>
            </a:r>
            <a:r>
              <a:rPr spc="-114" dirty="0"/>
              <a:t>SHIP</a:t>
            </a:r>
            <a:r>
              <a:rPr spc="-80" dirty="0"/>
              <a:t> </a:t>
            </a:r>
            <a:r>
              <a:rPr spc="-25" dirty="0"/>
              <a:t>LANDING</a:t>
            </a:r>
            <a:r>
              <a:rPr spc="-110" dirty="0"/>
              <a:t> </a:t>
            </a:r>
            <a:r>
              <a:rPr dirty="0"/>
              <a:t>WITH</a:t>
            </a:r>
            <a:r>
              <a:rPr spc="-85" dirty="0"/>
              <a:t> </a:t>
            </a:r>
            <a:r>
              <a:rPr spc="-35" dirty="0"/>
              <a:t>PAYLOAD</a:t>
            </a:r>
            <a:r>
              <a:rPr spc="-100" dirty="0"/>
              <a:t> </a:t>
            </a:r>
            <a:r>
              <a:rPr spc="-114" dirty="0"/>
              <a:t>BETWEEN</a:t>
            </a:r>
            <a:r>
              <a:rPr spc="-100" dirty="0"/>
              <a:t> </a:t>
            </a:r>
            <a:r>
              <a:rPr spc="-20" dirty="0"/>
              <a:t>4000 </a:t>
            </a:r>
            <a:r>
              <a:rPr dirty="0"/>
              <a:t>AND</a:t>
            </a:r>
            <a:r>
              <a:rPr spc="5" dirty="0"/>
              <a:t> </a:t>
            </a:r>
            <a:r>
              <a:rPr spc="-20" dirty="0"/>
              <a:t>6000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1088580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had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157978"/>
            <a:ext cx="11276330" cy="9512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57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results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include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 those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satisfy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brackets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(as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AND</a:t>
            </a:r>
            <a:r>
              <a:rPr sz="2000" spc="-62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used).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BETWEEN</a:t>
            </a:r>
            <a:r>
              <a:rPr sz="2000" spc="-65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allows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&lt;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&lt;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6000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2639567"/>
            <a:ext cx="7957566" cy="313105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60369" y="2368740"/>
            <a:ext cx="2134870" cy="2120900"/>
            <a:chOff x="9560369" y="2368740"/>
            <a:chExt cx="2134870" cy="21209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9007" y="2397251"/>
              <a:ext cx="2077212" cy="20634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74656" y="2383027"/>
              <a:ext cx="2106295" cy="2092325"/>
            </a:xfrm>
            <a:custGeom>
              <a:avLst/>
              <a:gdLst/>
              <a:ahLst/>
              <a:cxnLst/>
              <a:rect l="l" t="t" r="r" b="b"/>
              <a:pathLst>
                <a:path w="2106295" h="2092325">
                  <a:moveTo>
                    <a:pt x="191008" y="0"/>
                  </a:moveTo>
                  <a:lnTo>
                    <a:pt x="1915287" y="0"/>
                  </a:lnTo>
                  <a:lnTo>
                    <a:pt x="1953133" y="3683"/>
                  </a:lnTo>
                  <a:lnTo>
                    <a:pt x="2021459" y="32893"/>
                  </a:lnTo>
                  <a:lnTo>
                    <a:pt x="2073275" y="84327"/>
                  </a:lnTo>
                  <a:lnTo>
                    <a:pt x="2102104" y="153035"/>
                  </a:lnTo>
                  <a:lnTo>
                    <a:pt x="2105914" y="190881"/>
                  </a:lnTo>
                  <a:lnTo>
                    <a:pt x="2105914" y="1901317"/>
                  </a:lnTo>
                  <a:lnTo>
                    <a:pt x="2090927" y="1975231"/>
                  </a:lnTo>
                  <a:lnTo>
                    <a:pt x="2049779" y="2036191"/>
                  </a:lnTo>
                  <a:lnTo>
                    <a:pt x="1988820" y="2077339"/>
                  </a:lnTo>
                  <a:lnTo>
                    <a:pt x="1915287" y="2092198"/>
                  </a:lnTo>
                  <a:lnTo>
                    <a:pt x="191008" y="2092198"/>
                  </a:lnTo>
                  <a:lnTo>
                    <a:pt x="117094" y="2077339"/>
                  </a:lnTo>
                  <a:lnTo>
                    <a:pt x="56134" y="2036064"/>
                  </a:lnTo>
                  <a:lnTo>
                    <a:pt x="14986" y="1975231"/>
                  </a:lnTo>
                  <a:lnTo>
                    <a:pt x="0" y="1901317"/>
                  </a:lnTo>
                  <a:lnTo>
                    <a:pt x="0" y="190881"/>
                  </a:lnTo>
                  <a:lnTo>
                    <a:pt x="14986" y="116967"/>
                  </a:lnTo>
                  <a:lnTo>
                    <a:pt x="56134" y="56007"/>
                  </a:lnTo>
                  <a:lnTo>
                    <a:pt x="117094" y="14859"/>
                  </a:lnTo>
                  <a:lnTo>
                    <a:pt x="191008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87028" y="3270503"/>
            <a:ext cx="2722880" cy="2112010"/>
            <a:chOff x="8987028" y="3270503"/>
            <a:chExt cx="2722880" cy="2112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5712" y="3386327"/>
              <a:ext cx="2583942" cy="19956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87028" y="3270503"/>
              <a:ext cx="315595" cy="317500"/>
            </a:xfrm>
            <a:custGeom>
              <a:avLst/>
              <a:gdLst/>
              <a:ahLst/>
              <a:cxnLst/>
              <a:rect l="l" t="t" r="r" b="b"/>
              <a:pathLst>
                <a:path w="315595" h="317500">
                  <a:moveTo>
                    <a:pt x="157733" y="0"/>
                  </a:moveTo>
                  <a:lnTo>
                    <a:pt x="107874" y="8083"/>
                  </a:lnTo>
                  <a:lnTo>
                    <a:pt x="64574" y="30589"/>
                  </a:lnTo>
                  <a:lnTo>
                    <a:pt x="30431" y="64904"/>
                  </a:lnTo>
                  <a:lnTo>
                    <a:pt x="8040" y="108411"/>
                  </a:lnTo>
                  <a:lnTo>
                    <a:pt x="0" y="158496"/>
                  </a:lnTo>
                  <a:lnTo>
                    <a:pt x="8040" y="208580"/>
                  </a:lnTo>
                  <a:lnTo>
                    <a:pt x="30431" y="252087"/>
                  </a:lnTo>
                  <a:lnTo>
                    <a:pt x="64574" y="286402"/>
                  </a:lnTo>
                  <a:lnTo>
                    <a:pt x="107874" y="308908"/>
                  </a:lnTo>
                  <a:lnTo>
                    <a:pt x="157733" y="316992"/>
                  </a:lnTo>
                  <a:lnTo>
                    <a:pt x="207593" y="308908"/>
                  </a:lnTo>
                  <a:lnTo>
                    <a:pt x="250893" y="286402"/>
                  </a:lnTo>
                  <a:lnTo>
                    <a:pt x="285036" y="252087"/>
                  </a:lnTo>
                  <a:lnTo>
                    <a:pt x="307427" y="208580"/>
                  </a:lnTo>
                  <a:lnTo>
                    <a:pt x="315468" y="158496"/>
                  </a:lnTo>
                  <a:lnTo>
                    <a:pt x="307427" y="108411"/>
                  </a:lnTo>
                  <a:lnTo>
                    <a:pt x="285036" y="64904"/>
                  </a:lnTo>
                  <a:lnTo>
                    <a:pt x="250893" y="30589"/>
                  </a:lnTo>
                  <a:lnTo>
                    <a:pt x="207593" y="8083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34963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EXECUTIVE</a:t>
            </a:r>
            <a:r>
              <a:rPr spc="-105" dirty="0"/>
              <a:t> </a:t>
            </a:r>
            <a:r>
              <a:rPr spc="-35" dirty="0"/>
              <a:t>SUMMARY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2074" y="1347976"/>
            <a:ext cx="3533140" cy="7683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Summary</a:t>
            </a:r>
            <a:r>
              <a:rPr sz="20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12ABDB"/>
                </a:solidFill>
                <a:latin typeface="Microsoft Sans Serif"/>
                <a:cs typeface="Microsoft Sans Serif"/>
              </a:rPr>
              <a:t>of</a:t>
            </a:r>
            <a:r>
              <a:rPr sz="20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Methodologies:</a:t>
            </a:r>
            <a:endParaRPr sz="2000">
              <a:latin typeface="Microsoft Sans Serif"/>
              <a:cs typeface="Microsoft Sans Serif"/>
            </a:endParaRPr>
          </a:p>
          <a:p>
            <a:pPr marL="196850">
              <a:lnSpc>
                <a:spcPct val="100000"/>
              </a:lnSpc>
              <a:spcBef>
                <a:spcPts val="605"/>
              </a:spcBef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follows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steps: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786" y="2090445"/>
            <a:ext cx="3594735" cy="1626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Wrangling</a:t>
            </a:r>
            <a:endParaRPr sz="16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16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endParaRPr sz="1600">
              <a:latin typeface="Microsoft Sans Serif"/>
              <a:cs typeface="Microsoft Sans Serif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469900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(Classification)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074" y="4000370"/>
            <a:ext cx="5209540" cy="23228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0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Summary</a:t>
            </a:r>
            <a:r>
              <a:rPr sz="20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12ABDB"/>
                </a:solidFill>
                <a:latin typeface="Microsoft Sans Serif"/>
                <a:cs typeface="Microsoft Sans Serif"/>
              </a:rPr>
              <a:t>of</a:t>
            </a:r>
            <a:r>
              <a:rPr sz="2000" spc="-9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Results:</a:t>
            </a:r>
            <a:endParaRPr sz="2000">
              <a:latin typeface="Microsoft Sans Serif"/>
              <a:cs typeface="Microsoft Sans Serif"/>
            </a:endParaRPr>
          </a:p>
          <a:p>
            <a:pPr marL="196850" marR="5080">
              <a:lnSpc>
                <a:spcPct val="100000"/>
              </a:lnSpc>
              <a:spcBef>
                <a:spcPts val="605"/>
              </a:spcBef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produced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outputs</a:t>
            </a:r>
            <a:r>
              <a:rPr sz="1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visualizations:</a:t>
            </a:r>
            <a:endParaRPr sz="1800">
              <a:latin typeface="Microsoft Sans Serif"/>
              <a:cs typeface="Microsoft Sans Serif"/>
            </a:endParaRPr>
          </a:p>
          <a:p>
            <a:pPr marL="832485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AutoNum type="arabicPeriod"/>
              <a:tabLst>
                <a:tab pos="8324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(EDA)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1600">
              <a:latin typeface="Microsoft Sans Serif"/>
              <a:cs typeface="Microsoft Sans Serif"/>
            </a:endParaRPr>
          </a:p>
          <a:p>
            <a:pPr marL="832485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AutoNum type="arabicPeriod"/>
              <a:tabLst>
                <a:tab pos="8324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Geospatial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endParaRPr sz="1600">
              <a:latin typeface="Microsoft Sans Serif"/>
              <a:cs typeface="Microsoft Sans Serif"/>
            </a:endParaRPr>
          </a:p>
          <a:p>
            <a:pPr marL="832485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AutoNum type="arabicPeriod"/>
              <a:tabLst>
                <a:tab pos="8324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3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dashboard</a:t>
            </a:r>
            <a:endParaRPr sz="1600">
              <a:latin typeface="Microsoft Sans Serif"/>
              <a:cs typeface="Microsoft Sans Serif"/>
            </a:endParaRPr>
          </a:p>
          <a:p>
            <a:pPr marL="832485" indent="-4572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AutoNum type="arabicPeriod"/>
              <a:tabLst>
                <a:tab pos="8324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39255" y="1463039"/>
            <a:ext cx="2570480" cy="1718310"/>
            <a:chOff x="6239255" y="1463039"/>
            <a:chExt cx="2570480" cy="17183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0319" y="1577339"/>
              <a:ext cx="2439162" cy="160401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39255" y="1463039"/>
              <a:ext cx="315595" cy="318770"/>
            </a:xfrm>
            <a:custGeom>
              <a:avLst/>
              <a:gdLst/>
              <a:ahLst/>
              <a:cxnLst/>
              <a:rect l="l" t="t" r="r" b="b"/>
              <a:pathLst>
                <a:path w="315595" h="318769">
                  <a:moveTo>
                    <a:pt x="157734" y="0"/>
                  </a:moveTo>
                  <a:lnTo>
                    <a:pt x="107874" y="8113"/>
                  </a:lnTo>
                  <a:lnTo>
                    <a:pt x="64574" y="30711"/>
                  </a:lnTo>
                  <a:lnTo>
                    <a:pt x="30431" y="65178"/>
                  </a:lnTo>
                  <a:lnTo>
                    <a:pt x="8040" y="108898"/>
                  </a:lnTo>
                  <a:lnTo>
                    <a:pt x="0" y="159258"/>
                  </a:lnTo>
                  <a:lnTo>
                    <a:pt x="8040" y="209617"/>
                  </a:lnTo>
                  <a:lnTo>
                    <a:pt x="30431" y="253337"/>
                  </a:lnTo>
                  <a:lnTo>
                    <a:pt x="64574" y="287804"/>
                  </a:lnTo>
                  <a:lnTo>
                    <a:pt x="107874" y="310402"/>
                  </a:lnTo>
                  <a:lnTo>
                    <a:pt x="157734" y="318515"/>
                  </a:lnTo>
                  <a:lnTo>
                    <a:pt x="207593" y="310402"/>
                  </a:lnTo>
                  <a:lnTo>
                    <a:pt x="250893" y="287804"/>
                  </a:lnTo>
                  <a:lnTo>
                    <a:pt x="285036" y="253337"/>
                  </a:lnTo>
                  <a:lnTo>
                    <a:pt x="307427" y="209617"/>
                  </a:lnTo>
                  <a:lnTo>
                    <a:pt x="315468" y="159258"/>
                  </a:lnTo>
                  <a:lnTo>
                    <a:pt x="307427" y="108898"/>
                  </a:lnTo>
                  <a:lnTo>
                    <a:pt x="285036" y="65178"/>
                  </a:lnTo>
                  <a:lnTo>
                    <a:pt x="250893" y="30711"/>
                  </a:lnTo>
                  <a:lnTo>
                    <a:pt x="207593" y="8113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993123" y="1469136"/>
            <a:ext cx="2716530" cy="1706245"/>
            <a:chOff x="8993123" y="1469136"/>
            <a:chExt cx="2716530" cy="17062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3895" y="1577340"/>
              <a:ext cx="2635757" cy="159791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993123" y="1469136"/>
              <a:ext cx="315595" cy="318770"/>
            </a:xfrm>
            <a:custGeom>
              <a:avLst/>
              <a:gdLst/>
              <a:ahLst/>
              <a:cxnLst/>
              <a:rect l="l" t="t" r="r" b="b"/>
              <a:pathLst>
                <a:path w="315595" h="318769">
                  <a:moveTo>
                    <a:pt x="157733" y="0"/>
                  </a:moveTo>
                  <a:lnTo>
                    <a:pt x="107874" y="8113"/>
                  </a:lnTo>
                  <a:lnTo>
                    <a:pt x="64574" y="30711"/>
                  </a:lnTo>
                  <a:lnTo>
                    <a:pt x="30431" y="65178"/>
                  </a:lnTo>
                  <a:lnTo>
                    <a:pt x="8040" y="108898"/>
                  </a:lnTo>
                  <a:lnTo>
                    <a:pt x="0" y="159258"/>
                  </a:lnTo>
                  <a:lnTo>
                    <a:pt x="8040" y="209617"/>
                  </a:lnTo>
                  <a:lnTo>
                    <a:pt x="30431" y="253337"/>
                  </a:lnTo>
                  <a:lnTo>
                    <a:pt x="64574" y="287804"/>
                  </a:lnTo>
                  <a:lnTo>
                    <a:pt x="107874" y="310402"/>
                  </a:lnTo>
                  <a:lnTo>
                    <a:pt x="157733" y="318515"/>
                  </a:lnTo>
                  <a:lnTo>
                    <a:pt x="207593" y="310402"/>
                  </a:lnTo>
                  <a:lnTo>
                    <a:pt x="250893" y="287804"/>
                  </a:lnTo>
                  <a:lnTo>
                    <a:pt x="285036" y="253337"/>
                  </a:lnTo>
                  <a:lnTo>
                    <a:pt x="307427" y="209617"/>
                  </a:lnTo>
                  <a:lnTo>
                    <a:pt x="315468" y="159258"/>
                  </a:lnTo>
                  <a:lnTo>
                    <a:pt x="307427" y="108898"/>
                  </a:lnTo>
                  <a:lnTo>
                    <a:pt x="285036" y="65178"/>
                  </a:lnTo>
                  <a:lnTo>
                    <a:pt x="250893" y="30711"/>
                  </a:lnTo>
                  <a:lnTo>
                    <a:pt x="207593" y="8113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239255" y="3299459"/>
            <a:ext cx="2570480" cy="2837180"/>
            <a:chOff x="6239255" y="3299459"/>
            <a:chExt cx="2570480" cy="283718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4891" y="3413759"/>
              <a:ext cx="2434590" cy="27226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39255" y="3299459"/>
              <a:ext cx="315595" cy="318770"/>
            </a:xfrm>
            <a:custGeom>
              <a:avLst/>
              <a:gdLst/>
              <a:ahLst/>
              <a:cxnLst/>
              <a:rect l="l" t="t" r="r" b="b"/>
              <a:pathLst>
                <a:path w="315595" h="318770">
                  <a:moveTo>
                    <a:pt x="157734" y="0"/>
                  </a:moveTo>
                  <a:lnTo>
                    <a:pt x="107874" y="8113"/>
                  </a:lnTo>
                  <a:lnTo>
                    <a:pt x="64574" y="30711"/>
                  </a:lnTo>
                  <a:lnTo>
                    <a:pt x="30431" y="65178"/>
                  </a:lnTo>
                  <a:lnTo>
                    <a:pt x="8040" y="108898"/>
                  </a:lnTo>
                  <a:lnTo>
                    <a:pt x="0" y="159257"/>
                  </a:lnTo>
                  <a:lnTo>
                    <a:pt x="8040" y="209617"/>
                  </a:lnTo>
                  <a:lnTo>
                    <a:pt x="30431" y="253337"/>
                  </a:lnTo>
                  <a:lnTo>
                    <a:pt x="64574" y="287804"/>
                  </a:lnTo>
                  <a:lnTo>
                    <a:pt x="107874" y="310402"/>
                  </a:lnTo>
                  <a:lnTo>
                    <a:pt x="157734" y="318515"/>
                  </a:lnTo>
                  <a:lnTo>
                    <a:pt x="207593" y="310402"/>
                  </a:lnTo>
                  <a:lnTo>
                    <a:pt x="250893" y="287804"/>
                  </a:lnTo>
                  <a:lnTo>
                    <a:pt x="285036" y="253337"/>
                  </a:lnTo>
                  <a:lnTo>
                    <a:pt x="307427" y="209617"/>
                  </a:lnTo>
                  <a:lnTo>
                    <a:pt x="315468" y="159257"/>
                  </a:lnTo>
                  <a:lnTo>
                    <a:pt x="307427" y="108898"/>
                  </a:lnTo>
                  <a:lnTo>
                    <a:pt x="285036" y="65178"/>
                  </a:lnTo>
                  <a:lnTo>
                    <a:pt x="250893" y="30711"/>
                  </a:lnTo>
                  <a:lnTo>
                    <a:pt x="207593" y="8113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43269" y="151866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19" name="object 19"/>
          <p:cNvSpPr txBox="1"/>
          <p:nvPr/>
        </p:nvSpPr>
        <p:spPr>
          <a:xfrm>
            <a:off x="9096247" y="1524761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43269" y="3355340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90406" y="332549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TOTAL</a:t>
            </a:r>
            <a:r>
              <a:rPr spc="-90" dirty="0"/>
              <a:t> </a:t>
            </a:r>
            <a:r>
              <a:rPr spc="-70" dirty="0"/>
              <a:t>NUMBER </a:t>
            </a:r>
            <a:r>
              <a:rPr spc="-80" dirty="0"/>
              <a:t>OF</a:t>
            </a:r>
            <a:r>
              <a:rPr spc="-60" dirty="0"/>
              <a:t> </a:t>
            </a:r>
            <a:r>
              <a:rPr spc="-204" dirty="0"/>
              <a:t>SUCCESSFUL</a:t>
            </a:r>
            <a:r>
              <a:rPr spc="-6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0" dirty="0"/>
              <a:t>FAILURE</a:t>
            </a:r>
            <a:r>
              <a:rPr spc="-60" dirty="0"/>
              <a:t> </a:t>
            </a:r>
            <a:r>
              <a:rPr spc="-70" dirty="0"/>
              <a:t>MISSION</a:t>
            </a:r>
            <a:r>
              <a:rPr spc="-35" dirty="0"/>
              <a:t> </a:t>
            </a:r>
            <a:r>
              <a:rPr spc="-40" dirty="0"/>
              <a:t>OUTCOMES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80251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615127"/>
            <a:ext cx="10990580" cy="64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COUNT</a:t>
            </a:r>
            <a:r>
              <a:rPr sz="2000" spc="-6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outcomes,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GROUPBY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52" y="2810255"/>
            <a:ext cx="7887461" cy="26098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19221" y="2981261"/>
            <a:ext cx="2515870" cy="895350"/>
            <a:chOff x="9519221" y="2981261"/>
            <a:chExt cx="2515870" cy="8953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7859" y="3009899"/>
              <a:ext cx="2458212" cy="838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33508" y="2995548"/>
              <a:ext cx="2487295" cy="866775"/>
            </a:xfrm>
            <a:custGeom>
              <a:avLst/>
              <a:gdLst/>
              <a:ahLst/>
              <a:cxnLst/>
              <a:rect l="l" t="t" r="r" b="b"/>
              <a:pathLst>
                <a:path w="2487295" h="866775">
                  <a:moveTo>
                    <a:pt x="85851" y="0"/>
                  </a:moveTo>
                  <a:lnTo>
                    <a:pt x="2401570" y="0"/>
                  </a:lnTo>
                  <a:lnTo>
                    <a:pt x="2417826" y="1904"/>
                  </a:lnTo>
                  <a:lnTo>
                    <a:pt x="2461768" y="25653"/>
                  </a:lnTo>
                  <a:lnTo>
                    <a:pt x="2485136" y="69087"/>
                  </a:lnTo>
                  <a:lnTo>
                    <a:pt x="2486914" y="85851"/>
                  </a:lnTo>
                  <a:lnTo>
                    <a:pt x="2486914" y="781557"/>
                  </a:lnTo>
                  <a:lnTo>
                    <a:pt x="2472182" y="828801"/>
                  </a:lnTo>
                  <a:lnTo>
                    <a:pt x="2434082" y="860298"/>
                  </a:lnTo>
                  <a:lnTo>
                    <a:pt x="2401570" y="866775"/>
                  </a:lnTo>
                  <a:lnTo>
                    <a:pt x="85851" y="866775"/>
                  </a:lnTo>
                  <a:lnTo>
                    <a:pt x="37973" y="852043"/>
                  </a:lnTo>
                  <a:lnTo>
                    <a:pt x="6604" y="814069"/>
                  </a:lnTo>
                  <a:lnTo>
                    <a:pt x="0" y="781557"/>
                  </a:lnTo>
                  <a:lnTo>
                    <a:pt x="0" y="85851"/>
                  </a:lnTo>
                  <a:lnTo>
                    <a:pt x="14859" y="37846"/>
                  </a:lnTo>
                  <a:lnTo>
                    <a:pt x="52832" y="6603"/>
                  </a:lnTo>
                  <a:lnTo>
                    <a:pt x="8585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BOOSTERS</a:t>
            </a:r>
            <a:r>
              <a:rPr spc="-85" dirty="0"/>
              <a:t> </a:t>
            </a:r>
            <a:r>
              <a:rPr spc="-130" dirty="0"/>
              <a:t>CARRIED</a:t>
            </a:r>
            <a:r>
              <a:rPr spc="-45" dirty="0"/>
              <a:t> </a:t>
            </a:r>
            <a:r>
              <a:rPr spc="50" dirty="0"/>
              <a:t>MAXIMUM</a:t>
            </a:r>
            <a:r>
              <a:rPr spc="-65" dirty="0"/>
              <a:t> </a:t>
            </a:r>
            <a:r>
              <a:rPr spc="-1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8899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names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234178"/>
            <a:ext cx="9023350" cy="9512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subquery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here.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SELECT</a:t>
            </a:r>
            <a:r>
              <a:rPr sz="2000" spc="-60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statement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within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brackets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finds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payload,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62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condition.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DISTINCT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then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distinct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/unique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2561844"/>
            <a:ext cx="7919466" cy="346938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802685" y="1315656"/>
            <a:ext cx="1856105" cy="4227195"/>
            <a:chOff x="9802685" y="1315656"/>
            <a:chExt cx="1856105" cy="42271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1323" y="1344168"/>
              <a:ext cx="1798320" cy="41696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816972" y="1329944"/>
              <a:ext cx="1827530" cy="4198620"/>
            </a:xfrm>
            <a:custGeom>
              <a:avLst/>
              <a:gdLst/>
              <a:ahLst/>
              <a:cxnLst/>
              <a:rect l="l" t="t" r="r" b="b"/>
              <a:pathLst>
                <a:path w="1827529" h="4198620">
                  <a:moveTo>
                    <a:pt x="168401" y="0"/>
                  </a:moveTo>
                  <a:lnTo>
                    <a:pt x="1658874" y="0"/>
                  </a:lnTo>
                  <a:lnTo>
                    <a:pt x="1692021" y="3301"/>
                  </a:lnTo>
                  <a:lnTo>
                    <a:pt x="1752727" y="28955"/>
                  </a:lnTo>
                  <a:lnTo>
                    <a:pt x="1798320" y="74548"/>
                  </a:lnTo>
                  <a:lnTo>
                    <a:pt x="1823847" y="135127"/>
                  </a:lnTo>
                  <a:lnTo>
                    <a:pt x="1827276" y="168275"/>
                  </a:lnTo>
                  <a:lnTo>
                    <a:pt x="1827276" y="4030091"/>
                  </a:lnTo>
                  <a:lnTo>
                    <a:pt x="1813941" y="4095368"/>
                  </a:lnTo>
                  <a:lnTo>
                    <a:pt x="1777873" y="4149090"/>
                  </a:lnTo>
                  <a:lnTo>
                    <a:pt x="1724152" y="4185157"/>
                  </a:lnTo>
                  <a:lnTo>
                    <a:pt x="1658874" y="4198493"/>
                  </a:lnTo>
                  <a:lnTo>
                    <a:pt x="168401" y="4198493"/>
                  </a:lnTo>
                  <a:lnTo>
                    <a:pt x="103250" y="4185157"/>
                  </a:lnTo>
                  <a:lnTo>
                    <a:pt x="49402" y="4149090"/>
                  </a:lnTo>
                  <a:lnTo>
                    <a:pt x="13461" y="4095368"/>
                  </a:lnTo>
                  <a:lnTo>
                    <a:pt x="0" y="4030091"/>
                  </a:lnTo>
                  <a:lnTo>
                    <a:pt x="0" y="168275"/>
                  </a:lnTo>
                  <a:lnTo>
                    <a:pt x="13461" y="103123"/>
                  </a:lnTo>
                  <a:lnTo>
                    <a:pt x="49402" y="49275"/>
                  </a:lnTo>
                  <a:lnTo>
                    <a:pt x="103250" y="13334"/>
                  </a:lnTo>
                  <a:lnTo>
                    <a:pt x="168401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2015</a:t>
            </a:r>
            <a:r>
              <a:rPr spc="-25" dirty="0"/>
              <a:t> </a:t>
            </a:r>
            <a:r>
              <a:rPr spc="-60" dirty="0"/>
              <a:t>LAUNCH</a:t>
            </a:r>
            <a:r>
              <a:rPr spc="-35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112801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names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538927"/>
            <a:ext cx="11060430" cy="64643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2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59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outcomes,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AND</a:t>
            </a:r>
            <a:r>
              <a:rPr sz="2000" spc="-59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" y="2532888"/>
            <a:ext cx="7892033" cy="345567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23793" y="2952305"/>
            <a:ext cx="2515870" cy="953769"/>
            <a:chOff x="9523793" y="2952305"/>
            <a:chExt cx="2515870" cy="95376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2432" y="2980943"/>
              <a:ext cx="2458212" cy="8961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38081" y="2966592"/>
              <a:ext cx="2487295" cy="925194"/>
            </a:xfrm>
            <a:custGeom>
              <a:avLst/>
              <a:gdLst/>
              <a:ahLst/>
              <a:cxnLst/>
              <a:rect l="l" t="t" r="r" b="b"/>
              <a:pathLst>
                <a:path w="2487295" h="925195">
                  <a:moveTo>
                    <a:pt x="91059" y="0"/>
                  </a:moveTo>
                  <a:lnTo>
                    <a:pt x="2396363" y="0"/>
                  </a:lnTo>
                  <a:lnTo>
                    <a:pt x="2413889" y="1905"/>
                  </a:lnTo>
                  <a:lnTo>
                    <a:pt x="2460625" y="26924"/>
                  </a:lnTo>
                  <a:lnTo>
                    <a:pt x="2485136" y="73533"/>
                  </a:lnTo>
                  <a:lnTo>
                    <a:pt x="2486914" y="91059"/>
                  </a:lnTo>
                  <a:lnTo>
                    <a:pt x="2486914" y="834263"/>
                  </a:lnTo>
                  <a:lnTo>
                    <a:pt x="2471420" y="884682"/>
                  </a:lnTo>
                  <a:lnTo>
                    <a:pt x="2431288" y="917829"/>
                  </a:lnTo>
                  <a:lnTo>
                    <a:pt x="2396363" y="924814"/>
                  </a:lnTo>
                  <a:lnTo>
                    <a:pt x="91059" y="924814"/>
                  </a:lnTo>
                  <a:lnTo>
                    <a:pt x="40513" y="909320"/>
                  </a:lnTo>
                  <a:lnTo>
                    <a:pt x="6985" y="869188"/>
                  </a:lnTo>
                  <a:lnTo>
                    <a:pt x="0" y="834263"/>
                  </a:lnTo>
                  <a:lnTo>
                    <a:pt x="0" y="91059"/>
                  </a:lnTo>
                  <a:lnTo>
                    <a:pt x="15621" y="40386"/>
                  </a:lnTo>
                  <a:lnTo>
                    <a:pt x="56007" y="6985"/>
                  </a:lnTo>
                  <a:lnTo>
                    <a:pt x="91059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RANK</a:t>
            </a:r>
            <a:r>
              <a:rPr spc="-55" dirty="0"/>
              <a:t> </a:t>
            </a:r>
            <a:r>
              <a:rPr spc="-10" dirty="0"/>
              <a:t>LANDING</a:t>
            </a:r>
            <a:r>
              <a:rPr spc="-30" dirty="0"/>
              <a:t> </a:t>
            </a:r>
            <a:r>
              <a:rPr spc="-105" dirty="0"/>
              <a:t>OUTCOMES</a:t>
            </a:r>
            <a:r>
              <a:rPr spc="-65" dirty="0"/>
              <a:t> </a:t>
            </a:r>
            <a:r>
              <a:rPr spc="-114" dirty="0"/>
              <a:t>BETWEEN</a:t>
            </a:r>
            <a:r>
              <a:rPr spc="-45" dirty="0"/>
              <a:t> </a:t>
            </a:r>
            <a:r>
              <a:rPr dirty="0"/>
              <a:t>2010-</a:t>
            </a:r>
            <a:r>
              <a:rPr spc="-10" dirty="0"/>
              <a:t>06-</a:t>
            </a:r>
            <a:r>
              <a:rPr dirty="0"/>
              <a:t>04</a:t>
            </a:r>
            <a:r>
              <a:rPr spc="-15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2017-</a:t>
            </a:r>
            <a:r>
              <a:rPr spc="-10" dirty="0"/>
              <a:t>03-</a:t>
            </a:r>
            <a:r>
              <a:rPr spc="-25" dirty="0"/>
              <a:t>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113874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</a:t>
            </a:r>
            <a:r>
              <a:rPr sz="2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Failure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06-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04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03-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20,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5157978"/>
            <a:ext cx="1077468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60AEEE"/>
                </a:solidFill>
                <a:latin typeface="Consolas"/>
                <a:cs typeface="Consolas"/>
              </a:rPr>
              <a:t>WHERE</a:t>
            </a:r>
            <a:r>
              <a:rPr sz="2000" spc="-1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60AEEE"/>
                </a:solidFill>
                <a:latin typeface="Consolas"/>
                <a:cs typeface="Consolas"/>
              </a:rPr>
              <a:t>BETWEEN</a:t>
            </a:r>
            <a:r>
              <a:rPr sz="2000" spc="-20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dates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within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specified.</a:t>
            </a:r>
            <a:r>
              <a:rPr sz="20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then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grouped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ordered,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keywords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GROUP</a:t>
            </a:r>
            <a:r>
              <a:rPr sz="2000" spc="3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-370" dirty="0">
                <a:solidFill>
                  <a:srgbClr val="60AEEE"/>
                </a:solidFill>
                <a:latin typeface="Consolas"/>
                <a:cs typeface="Consolas"/>
              </a:rPr>
              <a:t>BY</a:t>
            </a:r>
            <a:r>
              <a:rPr sz="2000" spc="9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ORDER</a:t>
            </a:r>
            <a:r>
              <a:rPr sz="2000" spc="1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60AEEE"/>
                </a:solidFill>
                <a:latin typeface="Consolas"/>
                <a:cs typeface="Consolas"/>
              </a:rPr>
              <a:t>BY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respectively,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60AEEE"/>
                </a:solidFill>
                <a:latin typeface="Consolas"/>
                <a:cs typeface="Consolas"/>
              </a:rPr>
              <a:t>DESC</a:t>
            </a:r>
            <a:r>
              <a:rPr sz="2000" spc="-60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708" y="2394204"/>
            <a:ext cx="7898130" cy="413994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23793" y="2327465"/>
            <a:ext cx="2564765" cy="2282825"/>
            <a:chOff x="9523793" y="2327465"/>
            <a:chExt cx="2564765" cy="22828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2432" y="2356103"/>
              <a:ext cx="2506979" cy="22250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38081" y="2341752"/>
              <a:ext cx="2536190" cy="2254250"/>
            </a:xfrm>
            <a:custGeom>
              <a:avLst/>
              <a:gdLst/>
              <a:ahLst/>
              <a:cxnLst/>
              <a:rect l="l" t="t" r="r" b="b"/>
              <a:pathLst>
                <a:path w="2536190" h="2254250">
                  <a:moveTo>
                    <a:pt x="204850" y="0"/>
                  </a:moveTo>
                  <a:lnTo>
                    <a:pt x="2330830" y="0"/>
                  </a:lnTo>
                  <a:lnTo>
                    <a:pt x="2371471" y="4191"/>
                  </a:lnTo>
                  <a:lnTo>
                    <a:pt x="2410205" y="16129"/>
                  </a:lnTo>
                  <a:lnTo>
                    <a:pt x="2445258" y="34925"/>
                  </a:lnTo>
                  <a:lnTo>
                    <a:pt x="2475611" y="60198"/>
                  </a:lnTo>
                  <a:lnTo>
                    <a:pt x="2500757" y="90932"/>
                  </a:lnTo>
                  <a:lnTo>
                    <a:pt x="2519553" y="125475"/>
                  </a:lnTo>
                  <a:lnTo>
                    <a:pt x="2531491" y="164337"/>
                  </a:lnTo>
                  <a:lnTo>
                    <a:pt x="2535682" y="204850"/>
                  </a:lnTo>
                  <a:lnTo>
                    <a:pt x="2535682" y="2049018"/>
                  </a:lnTo>
                  <a:lnTo>
                    <a:pt x="2531491" y="2089658"/>
                  </a:lnTo>
                  <a:lnTo>
                    <a:pt x="2519553" y="2128520"/>
                  </a:lnTo>
                  <a:lnTo>
                    <a:pt x="2500757" y="2163064"/>
                  </a:lnTo>
                  <a:lnTo>
                    <a:pt x="2475611" y="2193798"/>
                  </a:lnTo>
                  <a:lnTo>
                    <a:pt x="2445258" y="2218944"/>
                  </a:lnTo>
                  <a:lnTo>
                    <a:pt x="2410205" y="2237740"/>
                  </a:lnTo>
                  <a:lnTo>
                    <a:pt x="2371471" y="2249678"/>
                  </a:lnTo>
                  <a:lnTo>
                    <a:pt x="2330830" y="2253869"/>
                  </a:lnTo>
                  <a:lnTo>
                    <a:pt x="204850" y="2253869"/>
                  </a:lnTo>
                  <a:lnTo>
                    <a:pt x="164338" y="2249678"/>
                  </a:lnTo>
                  <a:lnTo>
                    <a:pt x="125475" y="2237740"/>
                  </a:lnTo>
                  <a:lnTo>
                    <a:pt x="90932" y="2218944"/>
                  </a:lnTo>
                  <a:lnTo>
                    <a:pt x="60198" y="2193798"/>
                  </a:lnTo>
                  <a:lnTo>
                    <a:pt x="34925" y="2163064"/>
                  </a:lnTo>
                  <a:lnTo>
                    <a:pt x="16255" y="2128520"/>
                  </a:lnTo>
                  <a:lnTo>
                    <a:pt x="4191" y="2089658"/>
                  </a:lnTo>
                  <a:lnTo>
                    <a:pt x="0" y="2049018"/>
                  </a:lnTo>
                  <a:lnTo>
                    <a:pt x="0" y="204850"/>
                  </a:lnTo>
                  <a:lnTo>
                    <a:pt x="4191" y="164337"/>
                  </a:lnTo>
                  <a:lnTo>
                    <a:pt x="16255" y="125475"/>
                  </a:lnTo>
                  <a:lnTo>
                    <a:pt x="34925" y="90932"/>
                  </a:lnTo>
                  <a:lnTo>
                    <a:pt x="60198" y="60198"/>
                  </a:lnTo>
                  <a:lnTo>
                    <a:pt x="90932" y="34925"/>
                  </a:lnTo>
                  <a:lnTo>
                    <a:pt x="125475" y="16256"/>
                  </a:lnTo>
                  <a:lnTo>
                    <a:pt x="164338" y="4191"/>
                  </a:lnTo>
                  <a:lnTo>
                    <a:pt x="204850" y="0"/>
                  </a:lnTo>
                  <a:close/>
                </a:path>
              </a:pathLst>
            </a:custGeom>
            <a:ln w="28575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412480" y="3186683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4" h="485139">
                <a:moveTo>
                  <a:pt x="736092" y="0"/>
                </a:moveTo>
                <a:lnTo>
                  <a:pt x="7360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2" y="363474"/>
                </a:lnTo>
                <a:lnTo>
                  <a:pt x="736092" y="484631"/>
                </a:lnTo>
                <a:lnTo>
                  <a:pt x="978408" y="242315"/>
                </a:lnTo>
                <a:lnTo>
                  <a:pt x="736092" y="0"/>
                </a:lnTo>
                <a:close/>
              </a:path>
            </a:pathLst>
          </a:custGeom>
          <a:solidFill>
            <a:srgbClr val="12AB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1339088"/>
            <a:ext cx="10833735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600" b="1" spc="-125" dirty="0">
                <a:latin typeface="Arial"/>
                <a:cs typeface="Arial"/>
              </a:rPr>
              <a:t>LAUNCH</a:t>
            </a:r>
            <a:r>
              <a:rPr sz="6600" b="1" spc="-315" dirty="0">
                <a:latin typeface="Arial"/>
                <a:cs typeface="Arial"/>
              </a:rPr>
              <a:t> </a:t>
            </a:r>
            <a:r>
              <a:rPr sz="6600" b="1" spc="-270" dirty="0">
                <a:latin typeface="Arial"/>
                <a:cs typeface="Arial"/>
              </a:rPr>
              <a:t>SITES</a:t>
            </a:r>
            <a:r>
              <a:rPr sz="6600" b="1" spc="-250" dirty="0">
                <a:latin typeface="Arial"/>
                <a:cs typeface="Arial"/>
              </a:rPr>
              <a:t> </a:t>
            </a:r>
            <a:r>
              <a:rPr sz="6600" b="1" spc="-10" dirty="0">
                <a:latin typeface="Arial"/>
                <a:cs typeface="Arial"/>
              </a:rPr>
              <a:t>PROXIMITY </a:t>
            </a:r>
            <a:r>
              <a:rPr sz="6600" b="1" spc="-135" dirty="0">
                <a:latin typeface="Arial"/>
                <a:cs typeface="Arial"/>
              </a:rPr>
              <a:t>ANALYSIS</a:t>
            </a:r>
            <a:r>
              <a:rPr sz="6600" b="1" spc="-275" dirty="0">
                <a:latin typeface="Arial"/>
                <a:cs typeface="Arial"/>
              </a:rPr>
              <a:t> </a:t>
            </a:r>
            <a:r>
              <a:rPr sz="6600" b="1" spc="-405" dirty="0">
                <a:latin typeface="Arial"/>
                <a:cs typeface="Arial"/>
              </a:rPr>
              <a:t>–</a:t>
            </a:r>
            <a:r>
              <a:rPr sz="6600" b="1" spc="-250" dirty="0">
                <a:latin typeface="Arial"/>
                <a:cs typeface="Arial"/>
              </a:rPr>
              <a:t> </a:t>
            </a:r>
            <a:r>
              <a:rPr sz="6600" b="1" spc="-10" dirty="0">
                <a:solidFill>
                  <a:srgbClr val="12ABDB"/>
                </a:solidFill>
                <a:latin typeface="Arial"/>
                <a:cs typeface="Arial"/>
              </a:rPr>
              <a:t>FOLIUM </a:t>
            </a:r>
            <a:r>
              <a:rPr sz="6600" b="1" spc="-60" dirty="0">
                <a:solidFill>
                  <a:srgbClr val="12ABDB"/>
                </a:solidFill>
                <a:latin typeface="Arial"/>
                <a:cs typeface="Arial"/>
              </a:rPr>
              <a:t>INTERACTIVE</a:t>
            </a:r>
            <a:r>
              <a:rPr sz="6600" b="1" spc="-375" dirty="0">
                <a:solidFill>
                  <a:srgbClr val="12ABDB"/>
                </a:solidFill>
                <a:latin typeface="Arial"/>
                <a:cs typeface="Arial"/>
              </a:rPr>
              <a:t> </a:t>
            </a:r>
            <a:r>
              <a:rPr sz="6600" b="1" spc="-25" dirty="0">
                <a:solidFill>
                  <a:srgbClr val="12ABDB"/>
                </a:solidFill>
                <a:latin typeface="Arial"/>
                <a:cs typeface="Arial"/>
              </a:rPr>
              <a:t>MAP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ALL</a:t>
            </a:r>
            <a:r>
              <a:rPr spc="-80" dirty="0"/>
              <a:t> </a:t>
            </a:r>
            <a:r>
              <a:rPr spc="-60" dirty="0"/>
              <a:t>LAUNCH</a:t>
            </a:r>
            <a:r>
              <a:rPr spc="-80" dirty="0"/>
              <a:t> </a:t>
            </a:r>
            <a:r>
              <a:rPr spc="-204" dirty="0"/>
              <a:t>SITES</a:t>
            </a:r>
            <a:r>
              <a:rPr spc="-85" dirty="0"/>
              <a:t> </a:t>
            </a:r>
            <a:r>
              <a:rPr dirty="0"/>
              <a:t>ON</a:t>
            </a:r>
            <a:r>
              <a:rPr spc="-75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spc="-25" dirty="0"/>
              <a:t>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5014722"/>
            <a:ext cx="60242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United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States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America,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specifically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Florida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California.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9663" y="1203960"/>
            <a:ext cx="11467465" cy="5436870"/>
            <a:chOff x="359663" y="1203960"/>
            <a:chExt cx="11467465" cy="5436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663" y="1203960"/>
              <a:ext cx="5505450" cy="30594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3596" y="1205484"/>
              <a:ext cx="5153406" cy="30579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8355" y="4404360"/>
              <a:ext cx="1887474" cy="22364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016" y="4413504"/>
              <a:ext cx="2935985" cy="221665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56963" y="2994024"/>
              <a:ext cx="6546850" cy="2633345"/>
            </a:xfrm>
            <a:custGeom>
              <a:avLst/>
              <a:gdLst/>
              <a:ahLst/>
              <a:cxnLst/>
              <a:rect l="l" t="t" r="r" b="b"/>
              <a:pathLst>
                <a:path w="6546850" h="2633345">
                  <a:moveTo>
                    <a:pt x="5616575" y="2614028"/>
                  </a:moveTo>
                  <a:lnTo>
                    <a:pt x="3418497" y="2264118"/>
                  </a:lnTo>
                  <a:lnTo>
                    <a:pt x="3418814" y="2262124"/>
                  </a:lnTo>
                  <a:lnTo>
                    <a:pt x="3423031" y="2235847"/>
                  </a:lnTo>
                  <a:lnTo>
                    <a:pt x="3341751" y="2261489"/>
                  </a:lnTo>
                  <a:lnTo>
                    <a:pt x="3410966" y="2311146"/>
                  </a:lnTo>
                  <a:lnTo>
                    <a:pt x="3415487" y="2282914"/>
                  </a:lnTo>
                  <a:lnTo>
                    <a:pt x="5613527" y="2632849"/>
                  </a:lnTo>
                  <a:lnTo>
                    <a:pt x="5616575" y="2614028"/>
                  </a:lnTo>
                  <a:close/>
                </a:path>
                <a:path w="6546850" h="2633345">
                  <a:moveTo>
                    <a:pt x="6116193" y="28829"/>
                  </a:moveTo>
                  <a:lnTo>
                    <a:pt x="6110541" y="26797"/>
                  </a:lnTo>
                  <a:lnTo>
                    <a:pt x="6036056" y="0"/>
                  </a:lnTo>
                  <a:lnTo>
                    <a:pt x="6039383" y="28308"/>
                  </a:lnTo>
                  <a:lnTo>
                    <a:pt x="0" y="743331"/>
                  </a:lnTo>
                  <a:lnTo>
                    <a:pt x="2286" y="762127"/>
                  </a:lnTo>
                  <a:lnTo>
                    <a:pt x="6041606" y="47218"/>
                  </a:lnTo>
                  <a:lnTo>
                    <a:pt x="6044946" y="75565"/>
                  </a:lnTo>
                  <a:lnTo>
                    <a:pt x="6116193" y="28829"/>
                  </a:lnTo>
                  <a:close/>
                </a:path>
                <a:path w="6546850" h="2633345">
                  <a:moveTo>
                    <a:pt x="6546850" y="265557"/>
                  </a:moveTo>
                  <a:lnTo>
                    <a:pt x="6529197" y="258445"/>
                  </a:lnTo>
                  <a:lnTo>
                    <a:pt x="5802947" y="2050719"/>
                  </a:lnTo>
                  <a:lnTo>
                    <a:pt x="5776468" y="2040001"/>
                  </a:lnTo>
                  <a:lnTo>
                    <a:pt x="5783199" y="2124964"/>
                  </a:lnTo>
                  <a:lnTo>
                    <a:pt x="5845784" y="2069719"/>
                  </a:lnTo>
                  <a:lnTo>
                    <a:pt x="5847080" y="2068576"/>
                  </a:lnTo>
                  <a:lnTo>
                    <a:pt x="5820626" y="2057882"/>
                  </a:lnTo>
                  <a:lnTo>
                    <a:pt x="6546850" y="265557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68433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SUCCESS/FAILED</a:t>
            </a:r>
            <a:r>
              <a:rPr spc="-55" dirty="0"/>
              <a:t> </a:t>
            </a:r>
            <a:r>
              <a:rPr spc="-114" dirty="0"/>
              <a:t>LAUNCHES</a:t>
            </a:r>
            <a:r>
              <a:rPr spc="-60" dirty="0"/>
              <a:t> </a:t>
            </a:r>
            <a:r>
              <a:rPr spc="-130" dirty="0"/>
              <a:t>FOR</a:t>
            </a:r>
            <a:r>
              <a:rPr spc="-60" dirty="0"/>
              <a:t> </a:t>
            </a:r>
            <a:r>
              <a:rPr spc="-125" dirty="0"/>
              <a:t>EACH</a:t>
            </a:r>
            <a:r>
              <a:rPr spc="-35" dirty="0"/>
              <a:t> </a:t>
            </a:r>
            <a:r>
              <a:rPr spc="-55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5688" y="3997452"/>
            <a:ext cx="1968246" cy="232333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27659" y="1511808"/>
            <a:ext cx="8259445" cy="4841240"/>
            <a:chOff x="327659" y="1511808"/>
            <a:chExt cx="8259445" cy="48412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1511808"/>
              <a:ext cx="4818126" cy="22486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8731" y="4003547"/>
              <a:ext cx="1968246" cy="23218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6811" y="4579619"/>
              <a:ext cx="2449830" cy="17731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659" y="4392168"/>
              <a:ext cx="1820418" cy="19530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8754" y="2827527"/>
              <a:ext cx="6030595" cy="1760220"/>
            </a:xfrm>
            <a:custGeom>
              <a:avLst/>
              <a:gdLst/>
              <a:ahLst/>
              <a:cxnLst/>
              <a:rect l="l" t="t" r="r" b="b"/>
              <a:pathLst>
                <a:path w="6030595" h="1760220">
                  <a:moveTo>
                    <a:pt x="318960" y="3556"/>
                  </a:moveTo>
                  <a:lnTo>
                    <a:pt x="300228" y="0"/>
                  </a:lnTo>
                  <a:lnTo>
                    <a:pt x="28079" y="1461046"/>
                  </a:lnTo>
                  <a:lnTo>
                    <a:pt x="0" y="1455801"/>
                  </a:lnTo>
                  <a:lnTo>
                    <a:pt x="23507" y="1537716"/>
                  </a:lnTo>
                  <a:lnTo>
                    <a:pt x="69430" y="1477010"/>
                  </a:lnTo>
                  <a:lnTo>
                    <a:pt x="74917" y="1469771"/>
                  </a:lnTo>
                  <a:lnTo>
                    <a:pt x="46824" y="1464538"/>
                  </a:lnTo>
                  <a:lnTo>
                    <a:pt x="318960" y="3556"/>
                  </a:lnTo>
                  <a:close/>
                </a:path>
                <a:path w="6030595" h="1760220">
                  <a:moveTo>
                    <a:pt x="3466477" y="550418"/>
                  </a:moveTo>
                  <a:lnTo>
                    <a:pt x="3448443" y="544322"/>
                  </a:lnTo>
                  <a:lnTo>
                    <a:pt x="3058236" y="1684782"/>
                  </a:lnTo>
                  <a:lnTo>
                    <a:pt x="3031121" y="1675511"/>
                  </a:lnTo>
                  <a:lnTo>
                    <a:pt x="3042551" y="1759966"/>
                  </a:lnTo>
                  <a:lnTo>
                    <a:pt x="3100413" y="1702943"/>
                  </a:lnTo>
                  <a:lnTo>
                    <a:pt x="3103257" y="1700149"/>
                  </a:lnTo>
                  <a:lnTo>
                    <a:pt x="3076244" y="1690928"/>
                  </a:lnTo>
                  <a:lnTo>
                    <a:pt x="3466477" y="550418"/>
                  </a:lnTo>
                  <a:close/>
                </a:path>
                <a:path w="6030595" h="1760220">
                  <a:moveTo>
                    <a:pt x="6030595" y="1391158"/>
                  </a:moveTo>
                  <a:lnTo>
                    <a:pt x="6018936" y="1379093"/>
                  </a:lnTo>
                  <a:lnTo>
                    <a:pt x="5971425" y="1329944"/>
                  </a:lnTo>
                  <a:lnTo>
                    <a:pt x="5961964" y="1356842"/>
                  </a:lnTo>
                  <a:lnTo>
                    <a:pt x="3515118" y="495681"/>
                  </a:lnTo>
                  <a:lnTo>
                    <a:pt x="3508768" y="513715"/>
                  </a:lnTo>
                  <a:lnTo>
                    <a:pt x="5955627" y="1374876"/>
                  </a:lnTo>
                  <a:lnTo>
                    <a:pt x="5946152" y="1401826"/>
                  </a:lnTo>
                  <a:lnTo>
                    <a:pt x="6030595" y="1391158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015730" y="4953965"/>
            <a:ext cx="25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12ABDB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11" name="object 11"/>
          <p:cNvSpPr txBox="1"/>
          <p:nvPr/>
        </p:nvSpPr>
        <p:spPr>
          <a:xfrm>
            <a:off x="6595364" y="1893824"/>
            <a:ext cx="5034915" cy="2026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grouped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clusters,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annotated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048904"/>
                </a:solidFill>
                <a:latin typeface="Microsoft Sans Serif"/>
                <a:cs typeface="Microsoft Sans Serif"/>
              </a:rPr>
              <a:t>green</a:t>
            </a:r>
            <a:r>
              <a:rPr sz="2000" spc="-35" dirty="0">
                <a:solidFill>
                  <a:srgbClr val="048904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048904"/>
                </a:solidFill>
                <a:latin typeface="Microsoft Sans Serif"/>
                <a:cs typeface="Microsoft Sans Serif"/>
              </a:rPr>
              <a:t>icons</a:t>
            </a:r>
            <a:r>
              <a:rPr sz="2000" spc="-50" dirty="0">
                <a:solidFill>
                  <a:srgbClr val="048904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0404"/>
                </a:solidFill>
                <a:latin typeface="Microsoft Sans Serif"/>
                <a:cs typeface="Microsoft Sans Serif"/>
              </a:rPr>
              <a:t>red</a:t>
            </a:r>
            <a:r>
              <a:rPr sz="2000" spc="-65" dirty="0">
                <a:solidFill>
                  <a:srgbClr val="FF040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0404"/>
                </a:solidFill>
                <a:latin typeface="Microsoft Sans Serif"/>
                <a:cs typeface="Microsoft Sans Serif"/>
              </a:rPr>
              <a:t>icons</a:t>
            </a:r>
            <a:r>
              <a:rPr sz="2000" spc="-100" dirty="0">
                <a:solidFill>
                  <a:srgbClr val="FF0404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launches.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725"/>
              </a:spcBef>
            </a:pPr>
            <a:endParaRPr sz="2000">
              <a:latin typeface="Microsoft Sans Serif"/>
              <a:cs typeface="Microsoft Sans Serif"/>
            </a:endParaRPr>
          </a:p>
          <a:p>
            <a:pPr marL="59690" algn="ctr">
              <a:lnSpc>
                <a:spcPct val="100000"/>
              </a:lnSpc>
            </a:pPr>
            <a:r>
              <a:rPr sz="1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SLC-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LC-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0535" y="4251705"/>
            <a:ext cx="1226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LC-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6686" y="4046346"/>
            <a:ext cx="135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SLC-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5763" y="408686"/>
            <a:ext cx="223520" cy="385445"/>
          </a:xfrm>
          <a:custGeom>
            <a:avLst/>
            <a:gdLst/>
            <a:ahLst/>
            <a:cxnLst/>
            <a:rect l="l" t="t" r="r" b="b"/>
            <a:pathLst>
              <a:path w="223520" h="385445">
                <a:moveTo>
                  <a:pt x="57784" y="317500"/>
                </a:moveTo>
                <a:lnTo>
                  <a:pt x="53847" y="319150"/>
                </a:lnTo>
                <a:lnTo>
                  <a:pt x="50418" y="322199"/>
                </a:lnTo>
                <a:lnTo>
                  <a:pt x="48767" y="326389"/>
                </a:lnTo>
                <a:lnTo>
                  <a:pt x="47370" y="329818"/>
                </a:lnTo>
                <a:lnTo>
                  <a:pt x="47394" y="331724"/>
                </a:lnTo>
                <a:lnTo>
                  <a:pt x="47511" y="341375"/>
                </a:lnTo>
                <a:lnTo>
                  <a:pt x="47625" y="350774"/>
                </a:lnTo>
                <a:lnTo>
                  <a:pt x="47390" y="358808"/>
                </a:lnTo>
                <a:lnTo>
                  <a:pt x="47229" y="365363"/>
                </a:lnTo>
                <a:lnTo>
                  <a:pt x="47180" y="367331"/>
                </a:lnTo>
                <a:lnTo>
                  <a:pt x="46874" y="376116"/>
                </a:lnTo>
                <a:lnTo>
                  <a:pt x="46354" y="384937"/>
                </a:lnTo>
                <a:lnTo>
                  <a:pt x="51837" y="378110"/>
                </a:lnTo>
                <a:lnTo>
                  <a:pt x="57642" y="371570"/>
                </a:lnTo>
                <a:lnTo>
                  <a:pt x="63517" y="365363"/>
                </a:lnTo>
                <a:lnTo>
                  <a:pt x="69214" y="359537"/>
                </a:lnTo>
                <a:lnTo>
                  <a:pt x="84073" y="344677"/>
                </a:lnTo>
                <a:lnTo>
                  <a:pt x="85470" y="341375"/>
                </a:lnTo>
                <a:lnTo>
                  <a:pt x="87121" y="337058"/>
                </a:lnTo>
                <a:lnTo>
                  <a:pt x="86772" y="332866"/>
                </a:lnTo>
                <a:lnTo>
                  <a:pt x="74040" y="332866"/>
                </a:lnTo>
                <a:lnTo>
                  <a:pt x="62356" y="328040"/>
                </a:lnTo>
                <a:lnTo>
                  <a:pt x="58419" y="322706"/>
                </a:lnTo>
                <a:lnTo>
                  <a:pt x="57784" y="317500"/>
                </a:lnTo>
                <a:close/>
              </a:path>
              <a:path w="223520" h="385445">
                <a:moveTo>
                  <a:pt x="84708" y="328422"/>
                </a:moveTo>
                <a:lnTo>
                  <a:pt x="80517" y="331724"/>
                </a:lnTo>
                <a:lnTo>
                  <a:pt x="74040" y="332866"/>
                </a:lnTo>
                <a:lnTo>
                  <a:pt x="86772" y="332866"/>
                </a:lnTo>
                <a:lnTo>
                  <a:pt x="86740" y="332486"/>
                </a:lnTo>
                <a:lnTo>
                  <a:pt x="84708" y="328422"/>
                </a:lnTo>
                <a:close/>
              </a:path>
              <a:path w="223520" h="385445">
                <a:moveTo>
                  <a:pt x="157606" y="253873"/>
                </a:moveTo>
                <a:lnTo>
                  <a:pt x="146659" y="271813"/>
                </a:lnTo>
                <a:lnTo>
                  <a:pt x="136604" y="288051"/>
                </a:lnTo>
                <a:lnTo>
                  <a:pt x="127906" y="301932"/>
                </a:lnTo>
                <a:lnTo>
                  <a:pt x="121030" y="312800"/>
                </a:lnTo>
                <a:lnTo>
                  <a:pt x="128456" y="320875"/>
                </a:lnTo>
                <a:lnTo>
                  <a:pt x="134524" y="330152"/>
                </a:lnTo>
                <a:lnTo>
                  <a:pt x="139211" y="340500"/>
                </a:lnTo>
                <a:lnTo>
                  <a:pt x="142493" y="351789"/>
                </a:lnTo>
                <a:lnTo>
                  <a:pt x="163125" y="327578"/>
                </a:lnTo>
                <a:lnTo>
                  <a:pt x="169410" y="301932"/>
                </a:lnTo>
                <a:lnTo>
                  <a:pt x="169529" y="301450"/>
                </a:lnTo>
                <a:lnTo>
                  <a:pt x="166193" y="276012"/>
                </a:lnTo>
                <a:lnTo>
                  <a:pt x="157606" y="253873"/>
                </a:lnTo>
                <a:close/>
              </a:path>
              <a:path w="223520" h="385445">
                <a:moveTo>
                  <a:pt x="152344" y="227964"/>
                </a:moveTo>
                <a:lnTo>
                  <a:pt x="110108" y="227964"/>
                </a:lnTo>
                <a:lnTo>
                  <a:pt x="110870" y="240918"/>
                </a:lnTo>
                <a:lnTo>
                  <a:pt x="83819" y="307593"/>
                </a:lnTo>
                <a:lnTo>
                  <a:pt x="99694" y="314071"/>
                </a:lnTo>
                <a:lnTo>
                  <a:pt x="114971" y="289480"/>
                </a:lnTo>
                <a:lnTo>
                  <a:pt x="140983" y="247041"/>
                </a:lnTo>
                <a:lnTo>
                  <a:pt x="152344" y="227964"/>
                </a:lnTo>
                <a:close/>
              </a:path>
              <a:path w="223520" h="385445">
                <a:moveTo>
                  <a:pt x="202564" y="0"/>
                </a:moveTo>
                <a:lnTo>
                  <a:pt x="160861" y="19272"/>
                </a:lnTo>
                <a:lnTo>
                  <a:pt x="115442" y="68834"/>
                </a:lnTo>
                <a:lnTo>
                  <a:pt x="92379" y="152542"/>
                </a:lnTo>
                <a:lnTo>
                  <a:pt x="77519" y="212851"/>
                </a:lnTo>
                <a:lnTo>
                  <a:pt x="64805" y="265755"/>
                </a:lnTo>
                <a:lnTo>
                  <a:pt x="57403" y="296925"/>
                </a:lnTo>
                <a:lnTo>
                  <a:pt x="72897" y="303275"/>
                </a:lnTo>
                <a:lnTo>
                  <a:pt x="99948" y="236600"/>
                </a:lnTo>
                <a:lnTo>
                  <a:pt x="110108" y="227964"/>
                </a:lnTo>
                <a:lnTo>
                  <a:pt x="152344" y="227964"/>
                </a:lnTo>
                <a:lnTo>
                  <a:pt x="171091" y="196488"/>
                </a:lnTo>
                <a:lnTo>
                  <a:pt x="198657" y="147556"/>
                </a:lnTo>
                <a:lnTo>
                  <a:pt x="217042" y="109981"/>
                </a:lnTo>
                <a:lnTo>
                  <a:pt x="218245" y="103405"/>
                </a:lnTo>
                <a:lnTo>
                  <a:pt x="170620" y="103405"/>
                </a:lnTo>
                <a:lnTo>
                  <a:pt x="161289" y="101726"/>
                </a:lnTo>
                <a:lnTo>
                  <a:pt x="153366" y="96389"/>
                </a:lnTo>
                <a:lnTo>
                  <a:pt x="148193" y="88550"/>
                </a:lnTo>
                <a:lnTo>
                  <a:pt x="146234" y="79331"/>
                </a:lnTo>
                <a:lnTo>
                  <a:pt x="147954" y="69850"/>
                </a:lnTo>
                <a:lnTo>
                  <a:pt x="153189" y="62007"/>
                </a:lnTo>
                <a:lnTo>
                  <a:pt x="161004" y="56832"/>
                </a:lnTo>
                <a:lnTo>
                  <a:pt x="170136" y="54990"/>
                </a:lnTo>
                <a:lnTo>
                  <a:pt x="220545" y="54990"/>
                </a:lnTo>
                <a:lnTo>
                  <a:pt x="218995" y="43037"/>
                </a:lnTo>
                <a:lnTo>
                  <a:pt x="210131" y="16095"/>
                </a:lnTo>
                <a:lnTo>
                  <a:pt x="202564" y="0"/>
                </a:lnTo>
                <a:close/>
              </a:path>
              <a:path w="223520" h="385445">
                <a:moveTo>
                  <a:pt x="59181" y="212851"/>
                </a:moveTo>
                <a:lnTo>
                  <a:pt x="38665" y="222174"/>
                </a:lnTo>
                <a:lnTo>
                  <a:pt x="17827" y="237902"/>
                </a:lnTo>
                <a:lnTo>
                  <a:pt x="2871" y="261393"/>
                </a:lnTo>
                <a:lnTo>
                  <a:pt x="0" y="294004"/>
                </a:lnTo>
                <a:lnTo>
                  <a:pt x="10566" y="288303"/>
                </a:lnTo>
                <a:lnTo>
                  <a:pt x="21288" y="284210"/>
                </a:lnTo>
                <a:lnTo>
                  <a:pt x="32129" y="281807"/>
                </a:lnTo>
                <a:lnTo>
                  <a:pt x="43052" y="281177"/>
                </a:lnTo>
                <a:lnTo>
                  <a:pt x="46216" y="268358"/>
                </a:lnTo>
                <a:lnTo>
                  <a:pt x="50069" y="252158"/>
                </a:lnTo>
                <a:lnTo>
                  <a:pt x="54447" y="233386"/>
                </a:lnTo>
                <a:lnTo>
                  <a:pt x="59181" y="212851"/>
                </a:lnTo>
                <a:close/>
              </a:path>
              <a:path w="223520" h="385445">
                <a:moveTo>
                  <a:pt x="220545" y="54990"/>
                </a:moveTo>
                <a:lnTo>
                  <a:pt x="170136" y="54990"/>
                </a:lnTo>
                <a:lnTo>
                  <a:pt x="179915" y="56832"/>
                </a:lnTo>
                <a:lnTo>
                  <a:pt x="179673" y="56832"/>
                </a:lnTo>
                <a:lnTo>
                  <a:pt x="187461" y="62007"/>
                </a:lnTo>
                <a:lnTo>
                  <a:pt x="192547" y="69627"/>
                </a:lnTo>
                <a:lnTo>
                  <a:pt x="194419" y="78628"/>
                </a:lnTo>
                <a:lnTo>
                  <a:pt x="192658" y="88011"/>
                </a:lnTo>
                <a:lnTo>
                  <a:pt x="187328" y="96047"/>
                </a:lnTo>
                <a:lnTo>
                  <a:pt x="179641" y="101345"/>
                </a:lnTo>
                <a:lnTo>
                  <a:pt x="170620" y="103405"/>
                </a:lnTo>
                <a:lnTo>
                  <a:pt x="218245" y="103405"/>
                </a:lnTo>
                <a:lnTo>
                  <a:pt x="223264" y="75955"/>
                </a:lnTo>
                <a:lnTo>
                  <a:pt x="22054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PROXIMITY</a:t>
            </a:r>
            <a:r>
              <a:rPr spc="-90" dirty="0"/>
              <a:t> </a:t>
            </a:r>
            <a:r>
              <a:rPr spc="-80" dirty="0"/>
              <a:t>OF</a:t>
            </a:r>
            <a:r>
              <a:rPr spc="-90" dirty="0"/>
              <a:t> </a:t>
            </a:r>
            <a:r>
              <a:rPr spc="-60" dirty="0"/>
              <a:t>LAUNCH</a:t>
            </a:r>
            <a:r>
              <a:rPr spc="-95" dirty="0"/>
              <a:t> </a:t>
            </a:r>
            <a:r>
              <a:rPr spc="-204" dirty="0"/>
              <a:t>SITES</a:t>
            </a:r>
            <a:r>
              <a:rPr spc="-100" dirty="0"/>
              <a:t> </a:t>
            </a:r>
            <a:r>
              <a:rPr spc="-10" dirty="0"/>
              <a:t>TO</a:t>
            </a:r>
            <a:r>
              <a:rPr spc="-90" dirty="0"/>
              <a:t> </a:t>
            </a:r>
            <a:r>
              <a:rPr spc="-110" dirty="0"/>
              <a:t>OTHER </a:t>
            </a:r>
            <a:r>
              <a:rPr spc="-85" dirty="0"/>
              <a:t>POINTS</a:t>
            </a:r>
            <a:r>
              <a:rPr spc="-90" dirty="0"/>
              <a:t> </a:t>
            </a:r>
            <a:r>
              <a:rPr spc="-55" dirty="0"/>
              <a:t>OF</a:t>
            </a:r>
            <a:r>
              <a:rPr spc="-70" dirty="0"/>
              <a:t> </a:t>
            </a:r>
            <a:r>
              <a:rPr spc="-90" dirty="0"/>
              <a:t>INTEREST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56550" y="1108531"/>
            <a:ext cx="3801745" cy="20980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railways?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</a:tabLst>
            </a:pPr>
            <a:r>
              <a:rPr sz="12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YES.</a:t>
            </a:r>
            <a:r>
              <a:rPr sz="12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0.87 km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due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East.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highways?</a:t>
            </a:r>
            <a:endParaRPr sz="1200">
              <a:latin typeface="Microsoft Sans Serif"/>
              <a:cs typeface="Microsoft Sans Serif"/>
            </a:endParaRPr>
          </a:p>
          <a:p>
            <a:pPr marL="12700" marR="238125" indent="342265">
              <a:lnSpc>
                <a:spcPct val="141700"/>
              </a:lnSpc>
              <a:buFont typeface="Arial MT"/>
              <a:buChar char="•"/>
              <a:tabLst>
                <a:tab pos="354965" algn="l"/>
              </a:tabLst>
            </a:pPr>
            <a:r>
              <a:rPr sz="12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YES.</a:t>
            </a:r>
            <a:r>
              <a:rPr sz="1200" spc="-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nearest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0.59km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away.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railways?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</a:tabLst>
            </a:pPr>
            <a:r>
              <a:rPr sz="12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YES.</a:t>
            </a:r>
            <a:r>
              <a:rPr sz="12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nearest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1.29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km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away.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Do launch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certain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away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cities?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</a:tabLst>
            </a:pPr>
            <a:r>
              <a:rPr sz="1200" spc="-105" dirty="0">
                <a:solidFill>
                  <a:srgbClr val="12ABDB"/>
                </a:solidFill>
                <a:latin typeface="Microsoft Sans Serif"/>
                <a:cs typeface="Microsoft Sans Serif"/>
              </a:rPr>
              <a:t>YES.</a:t>
            </a:r>
            <a:r>
              <a:rPr sz="12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nearest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51.74 km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away.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" y="3320796"/>
            <a:ext cx="7084314" cy="29557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3276" y="3336035"/>
            <a:ext cx="3914394" cy="29557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83252" y="1200911"/>
            <a:ext cx="2823209" cy="195910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8190" y="1197102"/>
            <a:ext cx="350392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12ABDB"/>
                </a:solidFill>
                <a:latin typeface="Microsoft Sans Serif"/>
                <a:cs typeface="Microsoft Sans Serif"/>
              </a:rPr>
              <a:t>CCAFS</a:t>
            </a:r>
            <a:r>
              <a:rPr sz="1600" spc="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35" dirty="0">
                <a:solidFill>
                  <a:srgbClr val="12ABDB"/>
                </a:solidFill>
                <a:latin typeface="Microsoft Sans Serif"/>
                <a:cs typeface="Microsoft Sans Serif"/>
              </a:rPr>
              <a:t>SLC-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40</a:t>
            </a:r>
            <a:r>
              <a:rPr sz="16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placement</a:t>
            </a:r>
            <a:r>
              <a:rPr sz="1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sites.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2344623"/>
            <a:ext cx="1108456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60" dirty="0">
                <a:latin typeface="Arial"/>
                <a:cs typeface="Arial"/>
              </a:rPr>
              <a:t>INTERACTIVE</a:t>
            </a:r>
            <a:r>
              <a:rPr sz="6600" b="1" spc="-375" dirty="0">
                <a:latin typeface="Arial"/>
                <a:cs typeface="Arial"/>
              </a:rPr>
              <a:t> </a:t>
            </a:r>
            <a:r>
              <a:rPr sz="6600" b="1" spc="-70" dirty="0">
                <a:latin typeface="Arial"/>
                <a:cs typeface="Arial"/>
              </a:rPr>
              <a:t>DASHBOARD</a:t>
            </a:r>
            <a:endParaRPr sz="6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600" b="1" dirty="0">
                <a:latin typeface="Arial"/>
                <a:cs typeface="Arial"/>
              </a:rPr>
              <a:t>-</a:t>
            </a:r>
            <a:r>
              <a:rPr sz="6600" b="1" spc="-235" dirty="0">
                <a:latin typeface="Arial"/>
                <a:cs typeface="Arial"/>
              </a:rPr>
              <a:t> </a:t>
            </a:r>
            <a:r>
              <a:rPr sz="6600" b="1" spc="-125" dirty="0">
                <a:solidFill>
                  <a:srgbClr val="12ABDB"/>
                </a:solidFill>
                <a:latin typeface="Arial"/>
                <a:cs typeface="Arial"/>
              </a:rPr>
              <a:t>PLOTLY</a:t>
            </a:r>
            <a:r>
              <a:rPr sz="6600" b="1" spc="-275" dirty="0">
                <a:solidFill>
                  <a:srgbClr val="12ABDB"/>
                </a:solidFill>
                <a:latin typeface="Arial"/>
                <a:cs typeface="Arial"/>
              </a:rPr>
              <a:t> </a:t>
            </a:r>
            <a:r>
              <a:rPr sz="6600" b="1" spc="-20" dirty="0">
                <a:solidFill>
                  <a:srgbClr val="12ABDB"/>
                </a:solidFill>
                <a:latin typeface="Arial"/>
                <a:cs typeface="Arial"/>
              </a:rPr>
              <a:t>DASH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1423416"/>
            <a:ext cx="8064246" cy="46840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63195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LAUNCH</a:t>
            </a:r>
            <a:r>
              <a:rPr spc="-90" dirty="0"/>
              <a:t> </a:t>
            </a:r>
            <a:r>
              <a:rPr spc="-260" dirty="0"/>
              <a:t>SUCCESS</a:t>
            </a:r>
            <a:r>
              <a:rPr spc="-95" dirty="0"/>
              <a:t> </a:t>
            </a:r>
            <a:r>
              <a:rPr spc="-70" dirty="0"/>
              <a:t>COUNT</a:t>
            </a:r>
            <a:r>
              <a:rPr spc="-95" dirty="0"/>
              <a:t> </a:t>
            </a:r>
            <a:r>
              <a:rPr spc="-130" dirty="0"/>
              <a:t>FOR</a:t>
            </a:r>
            <a:r>
              <a:rPr spc="-90" dirty="0"/>
              <a:t> </a:t>
            </a:r>
            <a:r>
              <a:rPr spc="-20" dirty="0"/>
              <a:t>ALL</a:t>
            </a:r>
            <a:r>
              <a:rPr spc="-85" dirty="0"/>
              <a:t> </a:t>
            </a:r>
            <a:r>
              <a:rPr spc="-114" dirty="0"/>
              <a:t>SITES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45543" y="6559026"/>
            <a:ext cx="141605" cy="1403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39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8604631" y="3132836"/>
            <a:ext cx="319659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12ABDB"/>
                </a:solidFill>
                <a:latin typeface="Microsoft Sans Serif"/>
                <a:cs typeface="Microsoft Sans Serif"/>
              </a:rPr>
              <a:t>KSC</a:t>
            </a:r>
            <a:r>
              <a:rPr sz="2000" spc="-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12ABDB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12ABDB"/>
                </a:solidFill>
                <a:latin typeface="Microsoft Sans Serif"/>
                <a:cs typeface="Microsoft Sans Serif"/>
              </a:rPr>
              <a:t>39</a:t>
            </a:r>
            <a:r>
              <a:rPr sz="2000" spc="-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A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41.7%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4774" y="6581177"/>
            <a:ext cx="239903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5"/>
              </a:lnSpc>
            </a:pP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IBM</a:t>
            </a:r>
            <a:r>
              <a:rPr sz="700" spc="-1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Applied</a:t>
            </a:r>
            <a:r>
              <a:rPr sz="7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Data </a:t>
            </a:r>
            <a:r>
              <a:rPr sz="7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Science</a:t>
            </a:r>
            <a:r>
              <a:rPr sz="700" spc="-3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Capstone</a:t>
            </a:r>
            <a:r>
              <a:rPr sz="700" spc="18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|</a:t>
            </a:r>
            <a:r>
              <a:rPr sz="700" spc="13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lang="fr-FR"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Farouk Manar</a:t>
            </a:r>
            <a:r>
              <a:rPr sz="700" spc="16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|</a:t>
            </a:r>
            <a:r>
              <a:rPr sz="700" spc="14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lang="fr-FR" sz="700" spc="-20" dirty="0">
                <a:solidFill>
                  <a:srgbClr val="A6A6A6"/>
                </a:solidFill>
                <a:latin typeface="Microsoft Sans Serif"/>
                <a:cs typeface="Microsoft Sans Serif"/>
              </a:rPr>
              <a:t>2025</a:t>
            </a:r>
            <a:endParaRPr sz="7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65763" y="408686"/>
            <a:ext cx="223520" cy="385445"/>
          </a:xfrm>
          <a:custGeom>
            <a:avLst/>
            <a:gdLst/>
            <a:ahLst/>
            <a:cxnLst/>
            <a:rect l="l" t="t" r="r" b="b"/>
            <a:pathLst>
              <a:path w="223520" h="385445">
                <a:moveTo>
                  <a:pt x="57784" y="317500"/>
                </a:moveTo>
                <a:lnTo>
                  <a:pt x="53847" y="319150"/>
                </a:lnTo>
                <a:lnTo>
                  <a:pt x="50418" y="322199"/>
                </a:lnTo>
                <a:lnTo>
                  <a:pt x="48767" y="326389"/>
                </a:lnTo>
                <a:lnTo>
                  <a:pt x="47370" y="329818"/>
                </a:lnTo>
                <a:lnTo>
                  <a:pt x="47394" y="331724"/>
                </a:lnTo>
                <a:lnTo>
                  <a:pt x="47511" y="341375"/>
                </a:lnTo>
                <a:lnTo>
                  <a:pt x="47625" y="350774"/>
                </a:lnTo>
                <a:lnTo>
                  <a:pt x="47390" y="358808"/>
                </a:lnTo>
                <a:lnTo>
                  <a:pt x="47229" y="365363"/>
                </a:lnTo>
                <a:lnTo>
                  <a:pt x="47180" y="367331"/>
                </a:lnTo>
                <a:lnTo>
                  <a:pt x="46874" y="376116"/>
                </a:lnTo>
                <a:lnTo>
                  <a:pt x="46354" y="384937"/>
                </a:lnTo>
                <a:lnTo>
                  <a:pt x="51837" y="378110"/>
                </a:lnTo>
                <a:lnTo>
                  <a:pt x="57642" y="371570"/>
                </a:lnTo>
                <a:lnTo>
                  <a:pt x="63517" y="365363"/>
                </a:lnTo>
                <a:lnTo>
                  <a:pt x="69214" y="359537"/>
                </a:lnTo>
                <a:lnTo>
                  <a:pt x="84073" y="344677"/>
                </a:lnTo>
                <a:lnTo>
                  <a:pt x="85470" y="341375"/>
                </a:lnTo>
                <a:lnTo>
                  <a:pt x="87121" y="337058"/>
                </a:lnTo>
                <a:lnTo>
                  <a:pt x="86772" y="332866"/>
                </a:lnTo>
                <a:lnTo>
                  <a:pt x="74040" y="332866"/>
                </a:lnTo>
                <a:lnTo>
                  <a:pt x="62356" y="328040"/>
                </a:lnTo>
                <a:lnTo>
                  <a:pt x="58419" y="322706"/>
                </a:lnTo>
                <a:lnTo>
                  <a:pt x="57784" y="317500"/>
                </a:lnTo>
                <a:close/>
              </a:path>
              <a:path w="223520" h="385445">
                <a:moveTo>
                  <a:pt x="84708" y="328422"/>
                </a:moveTo>
                <a:lnTo>
                  <a:pt x="80517" y="331724"/>
                </a:lnTo>
                <a:lnTo>
                  <a:pt x="74040" y="332866"/>
                </a:lnTo>
                <a:lnTo>
                  <a:pt x="86772" y="332866"/>
                </a:lnTo>
                <a:lnTo>
                  <a:pt x="86740" y="332486"/>
                </a:lnTo>
                <a:lnTo>
                  <a:pt x="84708" y="328422"/>
                </a:lnTo>
                <a:close/>
              </a:path>
              <a:path w="223520" h="385445">
                <a:moveTo>
                  <a:pt x="157606" y="253873"/>
                </a:moveTo>
                <a:lnTo>
                  <a:pt x="146659" y="271813"/>
                </a:lnTo>
                <a:lnTo>
                  <a:pt x="136604" y="288051"/>
                </a:lnTo>
                <a:lnTo>
                  <a:pt x="127906" y="301932"/>
                </a:lnTo>
                <a:lnTo>
                  <a:pt x="121030" y="312800"/>
                </a:lnTo>
                <a:lnTo>
                  <a:pt x="128456" y="320875"/>
                </a:lnTo>
                <a:lnTo>
                  <a:pt x="134524" y="330152"/>
                </a:lnTo>
                <a:lnTo>
                  <a:pt x="139211" y="340500"/>
                </a:lnTo>
                <a:lnTo>
                  <a:pt x="142493" y="351789"/>
                </a:lnTo>
                <a:lnTo>
                  <a:pt x="163125" y="327578"/>
                </a:lnTo>
                <a:lnTo>
                  <a:pt x="169410" y="301932"/>
                </a:lnTo>
                <a:lnTo>
                  <a:pt x="169529" y="301450"/>
                </a:lnTo>
                <a:lnTo>
                  <a:pt x="166193" y="276012"/>
                </a:lnTo>
                <a:lnTo>
                  <a:pt x="157606" y="253873"/>
                </a:lnTo>
                <a:close/>
              </a:path>
              <a:path w="223520" h="385445">
                <a:moveTo>
                  <a:pt x="152344" y="227964"/>
                </a:moveTo>
                <a:lnTo>
                  <a:pt x="110108" y="227964"/>
                </a:lnTo>
                <a:lnTo>
                  <a:pt x="110870" y="240918"/>
                </a:lnTo>
                <a:lnTo>
                  <a:pt x="83819" y="307593"/>
                </a:lnTo>
                <a:lnTo>
                  <a:pt x="99694" y="314071"/>
                </a:lnTo>
                <a:lnTo>
                  <a:pt x="114971" y="289480"/>
                </a:lnTo>
                <a:lnTo>
                  <a:pt x="140983" y="247041"/>
                </a:lnTo>
                <a:lnTo>
                  <a:pt x="152344" y="227964"/>
                </a:lnTo>
                <a:close/>
              </a:path>
              <a:path w="223520" h="385445">
                <a:moveTo>
                  <a:pt x="202564" y="0"/>
                </a:moveTo>
                <a:lnTo>
                  <a:pt x="160861" y="19272"/>
                </a:lnTo>
                <a:lnTo>
                  <a:pt x="115442" y="68834"/>
                </a:lnTo>
                <a:lnTo>
                  <a:pt x="92379" y="152542"/>
                </a:lnTo>
                <a:lnTo>
                  <a:pt x="77519" y="212851"/>
                </a:lnTo>
                <a:lnTo>
                  <a:pt x="64805" y="265755"/>
                </a:lnTo>
                <a:lnTo>
                  <a:pt x="57403" y="296925"/>
                </a:lnTo>
                <a:lnTo>
                  <a:pt x="72897" y="303275"/>
                </a:lnTo>
                <a:lnTo>
                  <a:pt x="99948" y="236600"/>
                </a:lnTo>
                <a:lnTo>
                  <a:pt x="110108" y="227964"/>
                </a:lnTo>
                <a:lnTo>
                  <a:pt x="152344" y="227964"/>
                </a:lnTo>
                <a:lnTo>
                  <a:pt x="171091" y="196488"/>
                </a:lnTo>
                <a:lnTo>
                  <a:pt x="198657" y="147556"/>
                </a:lnTo>
                <a:lnTo>
                  <a:pt x="217042" y="109981"/>
                </a:lnTo>
                <a:lnTo>
                  <a:pt x="218245" y="103405"/>
                </a:lnTo>
                <a:lnTo>
                  <a:pt x="170620" y="103405"/>
                </a:lnTo>
                <a:lnTo>
                  <a:pt x="161289" y="101726"/>
                </a:lnTo>
                <a:lnTo>
                  <a:pt x="153366" y="96389"/>
                </a:lnTo>
                <a:lnTo>
                  <a:pt x="148193" y="88550"/>
                </a:lnTo>
                <a:lnTo>
                  <a:pt x="146234" y="79331"/>
                </a:lnTo>
                <a:lnTo>
                  <a:pt x="147954" y="69850"/>
                </a:lnTo>
                <a:lnTo>
                  <a:pt x="153189" y="62007"/>
                </a:lnTo>
                <a:lnTo>
                  <a:pt x="161004" y="56832"/>
                </a:lnTo>
                <a:lnTo>
                  <a:pt x="170136" y="54990"/>
                </a:lnTo>
                <a:lnTo>
                  <a:pt x="220545" y="54990"/>
                </a:lnTo>
                <a:lnTo>
                  <a:pt x="218995" y="43037"/>
                </a:lnTo>
                <a:lnTo>
                  <a:pt x="210131" y="16095"/>
                </a:lnTo>
                <a:lnTo>
                  <a:pt x="202564" y="0"/>
                </a:lnTo>
                <a:close/>
              </a:path>
              <a:path w="223520" h="385445">
                <a:moveTo>
                  <a:pt x="59181" y="212851"/>
                </a:moveTo>
                <a:lnTo>
                  <a:pt x="38665" y="222174"/>
                </a:lnTo>
                <a:lnTo>
                  <a:pt x="17827" y="237902"/>
                </a:lnTo>
                <a:lnTo>
                  <a:pt x="2871" y="261393"/>
                </a:lnTo>
                <a:lnTo>
                  <a:pt x="0" y="294004"/>
                </a:lnTo>
                <a:lnTo>
                  <a:pt x="10566" y="288303"/>
                </a:lnTo>
                <a:lnTo>
                  <a:pt x="21288" y="284210"/>
                </a:lnTo>
                <a:lnTo>
                  <a:pt x="32129" y="281807"/>
                </a:lnTo>
                <a:lnTo>
                  <a:pt x="43052" y="281177"/>
                </a:lnTo>
                <a:lnTo>
                  <a:pt x="46216" y="268358"/>
                </a:lnTo>
                <a:lnTo>
                  <a:pt x="50069" y="252158"/>
                </a:lnTo>
                <a:lnTo>
                  <a:pt x="54447" y="233386"/>
                </a:lnTo>
                <a:lnTo>
                  <a:pt x="59181" y="212851"/>
                </a:lnTo>
                <a:close/>
              </a:path>
              <a:path w="223520" h="385445">
                <a:moveTo>
                  <a:pt x="220545" y="54990"/>
                </a:moveTo>
                <a:lnTo>
                  <a:pt x="170136" y="54990"/>
                </a:lnTo>
                <a:lnTo>
                  <a:pt x="179915" y="56832"/>
                </a:lnTo>
                <a:lnTo>
                  <a:pt x="179673" y="56832"/>
                </a:lnTo>
                <a:lnTo>
                  <a:pt x="187461" y="62007"/>
                </a:lnTo>
                <a:lnTo>
                  <a:pt x="192547" y="69627"/>
                </a:lnTo>
                <a:lnTo>
                  <a:pt x="194419" y="78628"/>
                </a:lnTo>
                <a:lnTo>
                  <a:pt x="192658" y="88011"/>
                </a:lnTo>
                <a:lnTo>
                  <a:pt x="187328" y="96047"/>
                </a:lnTo>
                <a:lnTo>
                  <a:pt x="179641" y="101345"/>
                </a:lnTo>
                <a:lnTo>
                  <a:pt x="170620" y="103405"/>
                </a:lnTo>
                <a:lnTo>
                  <a:pt x="218245" y="103405"/>
                </a:lnTo>
                <a:lnTo>
                  <a:pt x="223264" y="75955"/>
                </a:lnTo>
                <a:lnTo>
                  <a:pt x="22054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0"/>
            <a:ext cx="6702425" cy="6858000"/>
          </a:xfrm>
          <a:custGeom>
            <a:avLst/>
            <a:gdLst/>
            <a:ahLst/>
            <a:cxnLst/>
            <a:rect l="l" t="t" r="r" b="b"/>
            <a:pathLst>
              <a:path w="6702425" h="6858000">
                <a:moveTo>
                  <a:pt x="6701917" y="0"/>
                </a:moveTo>
                <a:lnTo>
                  <a:pt x="0" y="0"/>
                </a:lnTo>
                <a:lnTo>
                  <a:pt x="0" y="6857873"/>
                </a:lnTo>
                <a:lnTo>
                  <a:pt x="6701917" y="6857873"/>
                </a:lnTo>
                <a:lnTo>
                  <a:pt x="6701917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2074" y="1785873"/>
            <a:ext cx="6170295" cy="389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</a:t>
            </a:r>
            <a:endParaRPr sz="1800">
              <a:latin typeface="Microsoft Sans Serif"/>
              <a:cs typeface="Microsoft Sans Serif"/>
            </a:endParaRPr>
          </a:p>
          <a:p>
            <a:pPr marL="355600" marR="14604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$62m.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considerably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cheaper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(which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usually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upwards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$165m),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then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re-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we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make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predictions</a:t>
            </a:r>
            <a:r>
              <a:rPr sz="1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</a:t>
            </a:r>
            <a:r>
              <a:rPr sz="1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launch,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use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</a:t>
            </a:r>
            <a:r>
              <a:rPr sz="1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alternate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bid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325"/>
              </a:spcBef>
              <a:buClr>
                <a:srgbClr val="FFFFFF"/>
              </a:buClr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355600" marR="93980" indent="-342900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ultimately</a:t>
            </a:r>
            <a:r>
              <a:rPr sz="1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if</a:t>
            </a:r>
            <a:r>
              <a:rPr sz="1800" spc="-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12ABDB"/>
                </a:solidFill>
                <a:latin typeface="Microsoft Sans Serif"/>
                <a:cs typeface="Microsoft Sans Serif"/>
              </a:rPr>
              <a:t>Space</a:t>
            </a:r>
            <a:r>
              <a:rPr sz="18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12ABDB"/>
                </a:solidFill>
                <a:latin typeface="Microsoft Sans Serif"/>
                <a:cs typeface="Microsoft Sans Serif"/>
              </a:rPr>
              <a:t>X</a:t>
            </a:r>
            <a:r>
              <a:rPr sz="1800" spc="-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Falcon </a:t>
            </a:r>
            <a:r>
              <a:rPr sz="1800" dirty="0">
                <a:solidFill>
                  <a:srgbClr val="12ABDB"/>
                </a:solidFill>
                <a:latin typeface="Microsoft Sans Serif"/>
                <a:cs typeface="Microsoft Sans Serif"/>
              </a:rPr>
              <a:t>9</a:t>
            </a:r>
            <a:r>
              <a:rPr sz="18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12ABDB"/>
                </a:solidFill>
                <a:latin typeface="Microsoft Sans Serif"/>
                <a:cs typeface="Microsoft Sans Serif"/>
              </a:rPr>
              <a:t>first</a:t>
            </a:r>
            <a:r>
              <a:rPr sz="18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12ABDB"/>
                </a:solidFill>
                <a:latin typeface="Microsoft Sans Serif"/>
                <a:cs typeface="Microsoft Sans Serif"/>
              </a:rPr>
              <a:t>stage</a:t>
            </a:r>
            <a:r>
              <a:rPr sz="18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12ABDB"/>
                </a:solidFill>
                <a:latin typeface="Microsoft Sans Serif"/>
                <a:cs typeface="Microsoft Sans Serif"/>
              </a:rPr>
              <a:t>will</a:t>
            </a:r>
            <a:r>
              <a:rPr sz="1800" spc="-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12ABDB"/>
                </a:solidFill>
                <a:latin typeface="Microsoft Sans Serif"/>
                <a:cs typeface="Microsoft Sans Serif"/>
              </a:rPr>
              <a:t>land</a:t>
            </a:r>
            <a:r>
              <a:rPr sz="1800" spc="-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2074" y="694689"/>
            <a:ext cx="25038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INTRODUCTION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2552" y="-1"/>
            <a:ext cx="5489448" cy="68579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074" y="138430"/>
            <a:ext cx="10449560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</a:pPr>
            <a:r>
              <a:rPr spc="-105" dirty="0"/>
              <a:t>PIE</a:t>
            </a:r>
            <a:r>
              <a:rPr spc="-90" dirty="0"/>
              <a:t> </a:t>
            </a:r>
            <a:r>
              <a:rPr spc="-114" dirty="0"/>
              <a:t>CHART</a:t>
            </a:r>
            <a:r>
              <a:rPr spc="-95" dirty="0"/>
              <a:t> </a:t>
            </a:r>
            <a:r>
              <a:rPr spc="-130" dirty="0"/>
              <a:t>FOR</a:t>
            </a:r>
            <a:r>
              <a:rPr spc="-95" dirty="0"/>
              <a:t> </a:t>
            </a:r>
            <a:r>
              <a:rPr spc="-110" dirty="0"/>
              <a:t>THE</a:t>
            </a:r>
            <a:r>
              <a:rPr spc="-75" dirty="0"/>
              <a:t> </a:t>
            </a:r>
            <a:r>
              <a:rPr spc="-40" dirty="0"/>
              <a:t>LAUNCH</a:t>
            </a:r>
            <a:r>
              <a:rPr spc="-100" dirty="0"/>
              <a:t> </a:t>
            </a:r>
            <a:r>
              <a:rPr spc="-165" dirty="0"/>
              <a:t>SITE</a:t>
            </a:r>
            <a:r>
              <a:rPr spc="-100" dirty="0"/>
              <a:t> </a:t>
            </a:r>
            <a:r>
              <a:rPr dirty="0"/>
              <a:t>WITH</a:t>
            </a:r>
            <a:r>
              <a:rPr spc="-90" dirty="0"/>
              <a:t> </a:t>
            </a:r>
            <a:r>
              <a:rPr spc="-140" dirty="0"/>
              <a:t>HIGHEST</a:t>
            </a:r>
            <a:r>
              <a:rPr spc="-75" dirty="0"/>
              <a:t> </a:t>
            </a:r>
            <a:r>
              <a:rPr spc="-45" dirty="0"/>
              <a:t>LAUNCH</a:t>
            </a:r>
            <a:r>
              <a:rPr spc="-120" dirty="0"/>
              <a:t> </a:t>
            </a:r>
            <a:r>
              <a:rPr spc="-270" dirty="0"/>
              <a:t>SUCCESS </a:t>
            </a:r>
            <a:r>
              <a:rPr spc="-10" dirty="0"/>
              <a:t>RATIO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236" y="1423416"/>
            <a:ext cx="8062722" cy="47845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04631" y="3132836"/>
            <a:ext cx="319659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12ABDB"/>
                </a:solidFill>
                <a:latin typeface="Microsoft Sans Serif"/>
                <a:cs typeface="Microsoft Sans Serif"/>
              </a:rPr>
              <a:t>KSC</a:t>
            </a:r>
            <a:r>
              <a:rPr sz="2000" spc="-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12ABDB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12ABDB"/>
                </a:solidFill>
                <a:latin typeface="Microsoft Sans Serif"/>
                <a:cs typeface="Microsoft Sans Serif"/>
              </a:rPr>
              <a:t>39</a:t>
            </a:r>
            <a:r>
              <a:rPr sz="2000" spc="-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A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0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76.9%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40694" y="6533619"/>
            <a:ext cx="1045210" cy="1873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Note: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Cambria Math"/>
                <a:cs typeface="Cambria Math"/>
              </a:rPr>
              <a:t>c𝑙𝑎𝑠𝑠</a:t>
            </a:r>
            <a:r>
              <a:rPr sz="800" spc="10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800" spc="-125" dirty="0">
                <a:solidFill>
                  <a:srgbClr val="FFFFFF"/>
                </a:solidFill>
                <a:latin typeface="Cambria Math"/>
                <a:cs typeface="Cambria Math"/>
              </a:rPr>
              <a:t>ቊ</a:t>
            </a:r>
            <a:r>
              <a:rPr sz="1200" spc="-187" baseline="31250" dirty="0">
                <a:solidFill>
                  <a:srgbClr val="FFFFFF"/>
                </a:solidFill>
                <a:latin typeface="Cambria Math"/>
                <a:cs typeface="Cambria Math"/>
              </a:rPr>
              <a:t>0,</a:t>
            </a:r>
            <a:r>
              <a:rPr sz="1200" spc="-44" baseline="31250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1200" spc="-15" baseline="31250" dirty="0">
                <a:solidFill>
                  <a:srgbClr val="FFFFFF"/>
                </a:solidFill>
                <a:latin typeface="Cambria Math"/>
                <a:cs typeface="Cambria Math"/>
              </a:rPr>
              <a:t>𝐹𝑎𝑖𝑙𝑢𝑟𝑒</a:t>
            </a:r>
            <a:endParaRPr sz="1200" baseline="312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8" name="object 8"/>
          <p:cNvSpPr txBox="1"/>
          <p:nvPr/>
        </p:nvSpPr>
        <p:spPr>
          <a:xfrm>
            <a:off x="11221339" y="6652491"/>
            <a:ext cx="468630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85"/>
              </a:lnSpc>
            </a:pPr>
            <a:r>
              <a:rPr sz="800" dirty="0">
                <a:solidFill>
                  <a:srgbClr val="FFFFFF"/>
                </a:solidFill>
                <a:latin typeface="Cambria Math"/>
                <a:cs typeface="Cambria Math"/>
              </a:rPr>
              <a:t>1,</a:t>
            </a:r>
            <a:r>
              <a:rPr sz="800" spc="-5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mbria Math"/>
                <a:cs typeface="Cambria Math"/>
              </a:rPr>
              <a:t>𝑆𝑢𝑐𝑐𝑒𝑠𝑠</a:t>
            </a:r>
            <a:endParaRPr sz="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0711" y="986027"/>
            <a:ext cx="4749800" cy="2673985"/>
            <a:chOff x="7220711" y="986027"/>
            <a:chExt cx="4749800" cy="26739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9771" y="1085087"/>
              <a:ext cx="4650485" cy="2574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20711" y="98602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252716" y="3750564"/>
            <a:ext cx="4740910" cy="2675890"/>
            <a:chOff x="7252716" y="3750564"/>
            <a:chExt cx="4740910" cy="26758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1776" y="3849624"/>
              <a:ext cx="4641341" cy="25763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52716" y="375056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5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99275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LAUNCH</a:t>
            </a:r>
            <a:r>
              <a:rPr spc="-90" dirty="0"/>
              <a:t> </a:t>
            </a:r>
            <a:r>
              <a:rPr spc="-60" dirty="0"/>
              <a:t>OUTCOME</a:t>
            </a:r>
            <a:r>
              <a:rPr spc="-100" dirty="0"/>
              <a:t> </a:t>
            </a:r>
            <a:r>
              <a:rPr spc="-120" dirty="0"/>
              <a:t>VS.</a:t>
            </a:r>
            <a:r>
              <a:rPr spc="-90" dirty="0"/>
              <a:t> </a:t>
            </a:r>
            <a:r>
              <a:rPr spc="-35" dirty="0"/>
              <a:t>PAYLOAD</a:t>
            </a:r>
            <a:r>
              <a:rPr spc="-100" dirty="0"/>
              <a:t> </a:t>
            </a:r>
            <a:r>
              <a:rPr spc="-175" dirty="0"/>
              <a:t>SCATTER</a:t>
            </a:r>
            <a:r>
              <a:rPr spc="-100" dirty="0"/>
              <a:t> </a:t>
            </a:r>
            <a:r>
              <a:rPr spc="-70" dirty="0"/>
              <a:t>PLOT</a:t>
            </a:r>
            <a:r>
              <a:rPr spc="-80" dirty="0"/>
              <a:t> </a:t>
            </a:r>
            <a:r>
              <a:rPr spc="-130" dirty="0"/>
              <a:t>FOR</a:t>
            </a:r>
            <a:r>
              <a:rPr spc="-90" dirty="0"/>
              <a:t> </a:t>
            </a:r>
            <a:r>
              <a:rPr spc="-20" dirty="0"/>
              <a:t>ALL</a:t>
            </a:r>
            <a:r>
              <a:rPr spc="-90" dirty="0"/>
              <a:t> </a:t>
            </a:r>
            <a:r>
              <a:rPr spc="-100" dirty="0"/>
              <a:t>SITES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2074" y="4353814"/>
            <a:ext cx="5958205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405765" indent="-342265" algn="r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42265" algn="l"/>
              </a:tabLst>
            </a:pP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Plotting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vs.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gap</a:t>
            </a:r>
            <a:endParaRPr sz="1400">
              <a:latin typeface="Microsoft Sans Serif"/>
              <a:cs typeface="Microsoft Sans Serif"/>
            </a:endParaRPr>
          </a:p>
          <a:p>
            <a:pPr marR="386715" algn="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kg,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sense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ranges:</a:t>
            </a:r>
            <a:endParaRPr sz="14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1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(low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payloads)</a:t>
            </a:r>
            <a:endParaRPr sz="12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10000 kg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(massive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payloads)</a:t>
            </a:r>
            <a:endParaRPr sz="1200">
              <a:latin typeface="Microsoft Sans Serif"/>
              <a:cs typeface="Microsoft Sans Serif"/>
            </a:endParaRPr>
          </a:p>
          <a:p>
            <a:pPr marL="355600" marR="452755" indent="-3429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35560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shown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12ABDB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12ABDB"/>
                </a:solidFill>
                <a:latin typeface="Microsoft Sans Serif"/>
                <a:cs typeface="Microsoft Sans Serif"/>
              </a:rPr>
              <a:t>success</a:t>
            </a:r>
            <a:r>
              <a:rPr sz="1400" spc="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12ABDB"/>
                </a:solidFill>
                <a:latin typeface="Microsoft Sans Serif"/>
                <a:cs typeface="Microsoft Sans Serif"/>
              </a:rPr>
              <a:t>for</a:t>
            </a:r>
            <a:r>
              <a:rPr sz="1400" spc="-1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massive </a:t>
            </a:r>
            <a:r>
              <a:rPr sz="1400" dirty="0">
                <a:solidFill>
                  <a:srgbClr val="12ABDB"/>
                </a:solidFill>
                <a:latin typeface="Microsoft Sans Serif"/>
                <a:cs typeface="Microsoft Sans Serif"/>
              </a:rPr>
              <a:t>payloads</a:t>
            </a:r>
            <a:r>
              <a:rPr sz="1400" spc="-4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12ABDB"/>
                </a:solidFill>
                <a:latin typeface="Microsoft Sans Serif"/>
                <a:cs typeface="Microsoft Sans Serif"/>
              </a:rPr>
              <a:t>is</a:t>
            </a:r>
            <a:r>
              <a:rPr sz="1400" spc="-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12ABDB"/>
                </a:solidFill>
                <a:latin typeface="Microsoft Sans Serif"/>
                <a:cs typeface="Microsoft Sans Serif"/>
              </a:rPr>
              <a:t>lower</a:t>
            </a:r>
            <a:r>
              <a:rPr sz="1400" spc="-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2ABDB"/>
                </a:solidFill>
                <a:latin typeface="Microsoft Sans Serif"/>
                <a:cs typeface="Microsoft Sans Serif"/>
              </a:rPr>
              <a:t>than</a:t>
            </a:r>
            <a:r>
              <a:rPr sz="1400" spc="-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12ABDB"/>
                </a:solidFill>
                <a:latin typeface="Microsoft Sans Serif"/>
                <a:cs typeface="Microsoft Sans Serif"/>
              </a:rPr>
              <a:t>that</a:t>
            </a:r>
            <a:r>
              <a:rPr sz="1400" spc="-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12ABDB"/>
                </a:solidFill>
                <a:latin typeface="Microsoft Sans Serif"/>
                <a:cs typeface="Microsoft Sans Serif"/>
              </a:rPr>
              <a:t>for</a:t>
            </a:r>
            <a:r>
              <a:rPr sz="1400" spc="-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12ABDB"/>
                </a:solidFill>
                <a:latin typeface="Microsoft Sans Serif"/>
                <a:cs typeface="Microsoft Sans Serif"/>
              </a:rPr>
              <a:t>low</a:t>
            </a:r>
            <a:r>
              <a:rPr sz="1400" spc="-2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payloads.</a:t>
            </a:r>
            <a:endParaRPr sz="14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worth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noting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(v1.0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B5)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endParaRPr sz="1400">
              <a:latin typeface="Microsoft Sans Serif"/>
              <a:cs typeface="Microsoft Sans Serif"/>
            </a:endParaRPr>
          </a:p>
          <a:p>
            <a:pPr marL="3556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massive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0331" y="1094232"/>
            <a:ext cx="6057265" cy="3201670"/>
            <a:chOff x="370331" y="1094232"/>
            <a:chExt cx="6057265" cy="32016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0331" y="1094232"/>
              <a:ext cx="6057138" cy="320116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18509" y="2146554"/>
              <a:ext cx="0" cy="1927225"/>
            </a:xfrm>
            <a:custGeom>
              <a:avLst/>
              <a:gdLst/>
              <a:ahLst/>
              <a:cxnLst/>
              <a:rect l="l" t="t" r="r" b="b"/>
              <a:pathLst>
                <a:path h="1927225">
                  <a:moveTo>
                    <a:pt x="0" y="1927098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12ABDB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8092" y="2901696"/>
              <a:ext cx="315595" cy="314325"/>
            </a:xfrm>
            <a:custGeom>
              <a:avLst/>
              <a:gdLst/>
              <a:ahLst/>
              <a:cxnLst/>
              <a:rect l="l" t="t" r="r" b="b"/>
              <a:pathLst>
                <a:path w="315594" h="314325">
                  <a:moveTo>
                    <a:pt x="157734" y="0"/>
                  </a:moveTo>
                  <a:lnTo>
                    <a:pt x="107874" y="7997"/>
                  </a:lnTo>
                  <a:lnTo>
                    <a:pt x="64574" y="30272"/>
                  </a:lnTo>
                  <a:lnTo>
                    <a:pt x="30431" y="64245"/>
                  </a:lnTo>
                  <a:lnTo>
                    <a:pt x="8040" y="107338"/>
                  </a:lnTo>
                  <a:lnTo>
                    <a:pt x="0" y="156971"/>
                  </a:lnTo>
                  <a:lnTo>
                    <a:pt x="8040" y="206605"/>
                  </a:lnTo>
                  <a:lnTo>
                    <a:pt x="30431" y="249698"/>
                  </a:lnTo>
                  <a:lnTo>
                    <a:pt x="64574" y="283671"/>
                  </a:lnTo>
                  <a:lnTo>
                    <a:pt x="107874" y="305946"/>
                  </a:lnTo>
                  <a:lnTo>
                    <a:pt x="157734" y="313943"/>
                  </a:lnTo>
                  <a:lnTo>
                    <a:pt x="207593" y="305946"/>
                  </a:lnTo>
                  <a:lnTo>
                    <a:pt x="250893" y="283671"/>
                  </a:lnTo>
                  <a:lnTo>
                    <a:pt x="285036" y="249698"/>
                  </a:lnTo>
                  <a:lnTo>
                    <a:pt x="307427" y="206605"/>
                  </a:lnTo>
                  <a:lnTo>
                    <a:pt x="315468" y="156971"/>
                  </a:lnTo>
                  <a:lnTo>
                    <a:pt x="307427" y="107338"/>
                  </a:lnTo>
                  <a:lnTo>
                    <a:pt x="285036" y="64245"/>
                  </a:lnTo>
                  <a:lnTo>
                    <a:pt x="250893" y="30272"/>
                  </a:lnTo>
                  <a:lnTo>
                    <a:pt x="207593" y="7997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00580" y="2955163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77767" y="2898648"/>
            <a:ext cx="315595" cy="315595"/>
          </a:xfrm>
          <a:custGeom>
            <a:avLst/>
            <a:gdLst/>
            <a:ahLst/>
            <a:cxnLst/>
            <a:rect l="l" t="t" r="r" b="b"/>
            <a:pathLst>
              <a:path w="315595" h="315594">
                <a:moveTo>
                  <a:pt x="157734" y="0"/>
                </a:moveTo>
                <a:lnTo>
                  <a:pt x="107874" y="8040"/>
                </a:lnTo>
                <a:lnTo>
                  <a:pt x="64574" y="30431"/>
                </a:lnTo>
                <a:lnTo>
                  <a:pt x="30431" y="64574"/>
                </a:lnTo>
                <a:lnTo>
                  <a:pt x="8040" y="107874"/>
                </a:lnTo>
                <a:lnTo>
                  <a:pt x="0" y="157734"/>
                </a:lnTo>
                <a:lnTo>
                  <a:pt x="8040" y="207593"/>
                </a:lnTo>
                <a:lnTo>
                  <a:pt x="30431" y="250893"/>
                </a:lnTo>
                <a:lnTo>
                  <a:pt x="64574" y="285036"/>
                </a:lnTo>
                <a:lnTo>
                  <a:pt x="107874" y="307427"/>
                </a:lnTo>
                <a:lnTo>
                  <a:pt x="157734" y="315467"/>
                </a:lnTo>
                <a:lnTo>
                  <a:pt x="207593" y="307427"/>
                </a:lnTo>
                <a:lnTo>
                  <a:pt x="250893" y="285036"/>
                </a:lnTo>
                <a:lnTo>
                  <a:pt x="285036" y="250893"/>
                </a:lnTo>
                <a:lnTo>
                  <a:pt x="307427" y="207593"/>
                </a:lnTo>
                <a:lnTo>
                  <a:pt x="315468" y="157734"/>
                </a:lnTo>
                <a:lnTo>
                  <a:pt x="307427" y="107874"/>
                </a:lnTo>
                <a:lnTo>
                  <a:pt x="285036" y="64574"/>
                </a:lnTo>
                <a:lnTo>
                  <a:pt x="250893" y="30431"/>
                </a:lnTo>
                <a:lnTo>
                  <a:pt x="207593" y="8040"/>
                </a:lnTo>
                <a:lnTo>
                  <a:pt x="157734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80257" y="2952750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40694" y="6533619"/>
            <a:ext cx="1045210" cy="1873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Note: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Cambria Math"/>
                <a:cs typeface="Cambria Math"/>
              </a:rPr>
              <a:t>c𝑙𝑎𝑠𝑠</a:t>
            </a:r>
            <a:r>
              <a:rPr sz="800" spc="10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800" spc="-125" dirty="0">
                <a:solidFill>
                  <a:srgbClr val="FFFFFF"/>
                </a:solidFill>
                <a:latin typeface="Cambria Math"/>
                <a:cs typeface="Cambria Math"/>
              </a:rPr>
              <a:t>ቊ</a:t>
            </a:r>
            <a:r>
              <a:rPr sz="1200" spc="-187" baseline="31250" dirty="0">
                <a:solidFill>
                  <a:srgbClr val="FFFFFF"/>
                </a:solidFill>
                <a:latin typeface="Cambria Math"/>
                <a:cs typeface="Cambria Math"/>
              </a:rPr>
              <a:t>0,</a:t>
            </a:r>
            <a:r>
              <a:rPr sz="1200" spc="-44" baseline="31250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1200" spc="-15" baseline="31250" dirty="0">
                <a:solidFill>
                  <a:srgbClr val="FFFFFF"/>
                </a:solidFill>
                <a:latin typeface="Cambria Math"/>
                <a:cs typeface="Cambria Math"/>
              </a:rPr>
              <a:t>𝐹𝑎𝑖𝑙𝑢𝑟𝑒</a:t>
            </a:r>
            <a:endParaRPr sz="1200" baseline="312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24" name="object 24"/>
          <p:cNvSpPr txBox="1"/>
          <p:nvPr/>
        </p:nvSpPr>
        <p:spPr>
          <a:xfrm>
            <a:off x="11221339" y="6652491"/>
            <a:ext cx="468630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85"/>
              </a:lnSpc>
            </a:pPr>
            <a:r>
              <a:rPr sz="800" dirty="0">
                <a:solidFill>
                  <a:srgbClr val="FFFFFF"/>
                </a:solidFill>
                <a:latin typeface="Cambria Math"/>
                <a:cs typeface="Cambria Math"/>
              </a:rPr>
              <a:t>1,</a:t>
            </a:r>
            <a:r>
              <a:rPr sz="800" spc="-5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mbria Math"/>
                <a:cs typeface="Cambria Math"/>
              </a:rPr>
              <a:t>𝑆𝑢𝑐𝑐𝑒𝑠𝑠</a:t>
            </a:r>
            <a:endParaRPr sz="8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9866" y="1026033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41234" y="3791534"/>
            <a:ext cx="1117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2901" y="2958211"/>
            <a:ext cx="8851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Microsoft Sans Serif"/>
                <a:cs typeface="Microsoft Sans Serif"/>
              </a:rPr>
              <a:t>Low</a:t>
            </a:r>
            <a:r>
              <a:rPr sz="1100" spc="-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payloads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1086" y="2956687"/>
            <a:ext cx="11226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Microsoft Sans Serif"/>
                <a:cs typeface="Microsoft Sans Serif"/>
              </a:rPr>
              <a:t>Massive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payloads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2344623"/>
            <a:ext cx="974852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600" b="1" spc="-114" dirty="0">
                <a:latin typeface="Arial"/>
                <a:cs typeface="Arial"/>
              </a:rPr>
              <a:t>PREDICTIVE</a:t>
            </a:r>
            <a:r>
              <a:rPr sz="6600" b="1" spc="-254" dirty="0">
                <a:latin typeface="Arial"/>
                <a:cs typeface="Arial"/>
              </a:rPr>
              <a:t> </a:t>
            </a:r>
            <a:r>
              <a:rPr sz="6600" b="1" spc="-150" dirty="0">
                <a:latin typeface="Arial"/>
                <a:cs typeface="Arial"/>
              </a:rPr>
              <a:t>ANALYSIS</a:t>
            </a:r>
            <a:r>
              <a:rPr sz="6600" b="1" spc="-295" dirty="0">
                <a:latin typeface="Arial"/>
                <a:cs typeface="Arial"/>
              </a:rPr>
              <a:t> </a:t>
            </a:r>
            <a:r>
              <a:rPr sz="6600" b="1" spc="-50" dirty="0">
                <a:latin typeface="Arial"/>
                <a:cs typeface="Arial"/>
              </a:rPr>
              <a:t>- </a:t>
            </a:r>
            <a:r>
              <a:rPr sz="6600" b="1" spc="-50" dirty="0">
                <a:solidFill>
                  <a:srgbClr val="12ABDB"/>
                </a:solidFill>
                <a:latin typeface="Arial"/>
                <a:cs typeface="Arial"/>
              </a:rPr>
              <a:t>CLASSIFICATION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8315" y="769620"/>
            <a:ext cx="5243322" cy="28811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CLASSIFICATION</a:t>
            </a:r>
            <a:r>
              <a:rPr spc="-35" dirty="0"/>
              <a:t> </a:t>
            </a:r>
            <a:r>
              <a:rPr spc="-110" dirty="0"/>
              <a:t>ACCURACY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074" y="1433830"/>
            <a:ext cx="5358130" cy="2329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Plotting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20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0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produces</a:t>
            </a:r>
            <a:r>
              <a:rPr sz="2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result:</a:t>
            </a:r>
            <a:endParaRPr sz="2000">
              <a:latin typeface="Microsoft Sans Serif"/>
              <a:cs typeface="Microsoft Sans Serif"/>
            </a:endParaRPr>
          </a:p>
          <a:p>
            <a:pPr marL="355600" marR="35052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2ABDB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-1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2ABDB"/>
                </a:solidFill>
                <a:latin typeface="Microsoft Sans Serif"/>
                <a:cs typeface="Microsoft Sans Serif"/>
              </a:rPr>
              <a:t>Tree</a:t>
            </a:r>
            <a:r>
              <a:rPr sz="2000" spc="-8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20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2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endParaRPr sz="20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1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94.44%</a:t>
            </a:r>
            <a:endParaRPr sz="18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1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90.36%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3697" y="4048061"/>
            <a:ext cx="4077970" cy="1449070"/>
            <a:chOff x="623697" y="4048061"/>
            <a:chExt cx="4077970" cy="14490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" y="4076699"/>
              <a:ext cx="4020312" cy="13914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7984" y="4062348"/>
              <a:ext cx="4049395" cy="1420495"/>
            </a:xfrm>
            <a:custGeom>
              <a:avLst/>
              <a:gdLst/>
              <a:ahLst/>
              <a:cxnLst/>
              <a:rect l="l" t="t" r="r" b="b"/>
              <a:pathLst>
                <a:path w="4049395" h="1420495">
                  <a:moveTo>
                    <a:pt x="133438" y="0"/>
                  </a:moveTo>
                  <a:lnTo>
                    <a:pt x="3915854" y="0"/>
                  </a:lnTo>
                  <a:lnTo>
                    <a:pt x="3942270" y="2667"/>
                  </a:lnTo>
                  <a:lnTo>
                    <a:pt x="3989768" y="23113"/>
                  </a:lnTo>
                  <a:lnTo>
                    <a:pt x="4026344" y="59181"/>
                  </a:lnTo>
                  <a:lnTo>
                    <a:pt x="4046283" y="107061"/>
                  </a:lnTo>
                  <a:lnTo>
                    <a:pt x="4048950" y="133476"/>
                  </a:lnTo>
                  <a:lnTo>
                    <a:pt x="4048950" y="1287017"/>
                  </a:lnTo>
                  <a:lnTo>
                    <a:pt x="4038282" y="1338326"/>
                  </a:lnTo>
                  <a:lnTo>
                    <a:pt x="4009834" y="1380998"/>
                  </a:lnTo>
                  <a:lnTo>
                    <a:pt x="3967162" y="1409445"/>
                  </a:lnTo>
                  <a:lnTo>
                    <a:pt x="3915854" y="1420114"/>
                  </a:lnTo>
                  <a:lnTo>
                    <a:pt x="133438" y="1420114"/>
                  </a:lnTo>
                  <a:lnTo>
                    <a:pt x="81775" y="1409445"/>
                  </a:lnTo>
                  <a:lnTo>
                    <a:pt x="38989" y="1380998"/>
                  </a:lnTo>
                  <a:lnTo>
                    <a:pt x="10629" y="1338453"/>
                  </a:lnTo>
                  <a:lnTo>
                    <a:pt x="0" y="1287017"/>
                  </a:lnTo>
                  <a:lnTo>
                    <a:pt x="0" y="133476"/>
                  </a:lnTo>
                  <a:lnTo>
                    <a:pt x="10617" y="81787"/>
                  </a:lnTo>
                  <a:lnTo>
                    <a:pt x="39052" y="39115"/>
                  </a:lnTo>
                  <a:lnTo>
                    <a:pt x="81673" y="10668"/>
                  </a:lnTo>
                  <a:lnTo>
                    <a:pt x="133438" y="0"/>
                  </a:lnTo>
                  <a:close/>
                </a:path>
              </a:pathLst>
            </a:custGeom>
            <a:ln w="28574">
              <a:solidFill>
                <a:srgbClr val="12A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38315" y="3715511"/>
            <a:ext cx="5243322" cy="288112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CONFUSION</a:t>
            </a:r>
            <a:r>
              <a:rPr spc="-85" dirty="0"/>
              <a:t> </a:t>
            </a:r>
            <a:r>
              <a:rPr spc="-10" dirty="0"/>
              <a:t>MATRIX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9177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pc="-65" dirty="0"/>
              <a:t>As</a:t>
            </a:r>
            <a:r>
              <a:rPr spc="60" dirty="0"/>
              <a:t> </a:t>
            </a:r>
            <a:r>
              <a:rPr dirty="0"/>
              <a:t>shown</a:t>
            </a:r>
            <a:r>
              <a:rPr spc="35" dirty="0"/>
              <a:t> </a:t>
            </a:r>
            <a:r>
              <a:rPr dirty="0"/>
              <a:t>previously,</a:t>
            </a:r>
            <a:r>
              <a:rPr spc="35" dirty="0"/>
              <a:t> </a:t>
            </a:r>
            <a:r>
              <a:rPr dirty="0"/>
              <a:t>best</a:t>
            </a:r>
            <a:r>
              <a:rPr spc="65" dirty="0"/>
              <a:t> </a:t>
            </a:r>
            <a:r>
              <a:rPr spc="60" dirty="0"/>
              <a:t>performing </a:t>
            </a:r>
            <a:r>
              <a:rPr dirty="0"/>
              <a:t>classification</a:t>
            </a:r>
            <a:r>
              <a:rPr spc="-60" dirty="0"/>
              <a:t> </a:t>
            </a:r>
            <a:r>
              <a:rPr spc="55" dirty="0"/>
              <a:t>model</a:t>
            </a:r>
            <a:r>
              <a:rPr spc="-25" dirty="0"/>
              <a:t> </a:t>
            </a:r>
            <a:r>
              <a:rPr spc="-20" dirty="0"/>
              <a:t>is</a:t>
            </a:r>
            <a:r>
              <a:rPr spc="-35" dirty="0"/>
              <a:t> </a:t>
            </a:r>
            <a:r>
              <a:rPr spc="90" dirty="0"/>
              <a:t>the</a:t>
            </a:r>
            <a:r>
              <a:rPr spc="-25" dirty="0"/>
              <a:t> </a:t>
            </a:r>
            <a:r>
              <a:rPr dirty="0">
                <a:solidFill>
                  <a:srgbClr val="12ABDB"/>
                </a:solidFill>
              </a:rPr>
              <a:t>Decision</a:t>
            </a:r>
            <a:r>
              <a:rPr spc="-55" dirty="0">
                <a:solidFill>
                  <a:srgbClr val="12ABDB"/>
                </a:solidFill>
              </a:rPr>
              <a:t> </a:t>
            </a:r>
            <a:r>
              <a:rPr spc="-20" dirty="0">
                <a:solidFill>
                  <a:srgbClr val="12ABDB"/>
                </a:solidFill>
              </a:rPr>
              <a:t>Tree </a:t>
            </a:r>
            <a:r>
              <a:rPr dirty="0"/>
              <a:t>model,</a:t>
            </a:r>
            <a:r>
              <a:rPr spc="-65" dirty="0"/>
              <a:t> </a:t>
            </a:r>
            <a:r>
              <a:rPr spc="105" dirty="0"/>
              <a:t>with</a:t>
            </a:r>
            <a:r>
              <a:rPr spc="-60" dirty="0"/>
              <a:t> </a:t>
            </a:r>
            <a:r>
              <a:rPr dirty="0"/>
              <a:t>an</a:t>
            </a:r>
            <a:r>
              <a:rPr spc="-35" dirty="0"/>
              <a:t> </a:t>
            </a:r>
            <a:r>
              <a:rPr spc="-25" dirty="0"/>
              <a:t>accuracy</a:t>
            </a:r>
            <a:r>
              <a:rPr spc="-35" dirty="0"/>
              <a:t> </a:t>
            </a:r>
            <a:r>
              <a:rPr spc="140" dirty="0"/>
              <a:t>of</a:t>
            </a:r>
            <a:r>
              <a:rPr spc="-50" dirty="0"/>
              <a:t> </a:t>
            </a:r>
            <a:r>
              <a:rPr spc="-10" dirty="0"/>
              <a:t>94.44%.</a:t>
            </a: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5600" algn="l"/>
              </a:tabLst>
            </a:pPr>
            <a:r>
              <a:rPr spc="-30" dirty="0"/>
              <a:t>This</a:t>
            </a:r>
            <a:r>
              <a:rPr spc="10" dirty="0"/>
              <a:t> </a:t>
            </a:r>
            <a:r>
              <a:rPr spc="-10" dirty="0"/>
              <a:t>is</a:t>
            </a:r>
            <a:r>
              <a:rPr spc="10" dirty="0"/>
              <a:t> </a:t>
            </a:r>
            <a:r>
              <a:rPr dirty="0"/>
              <a:t>explained</a:t>
            </a:r>
            <a:r>
              <a:rPr spc="20" dirty="0"/>
              <a:t> </a:t>
            </a:r>
            <a:r>
              <a:rPr dirty="0"/>
              <a:t>by</a:t>
            </a:r>
            <a:r>
              <a:rPr spc="35" dirty="0"/>
              <a:t> </a:t>
            </a:r>
            <a:r>
              <a:rPr spc="90" dirty="0"/>
              <a:t>the</a:t>
            </a:r>
            <a:r>
              <a:rPr spc="-5" dirty="0"/>
              <a:t> </a:t>
            </a:r>
            <a:r>
              <a:rPr dirty="0"/>
              <a:t>confusion </a:t>
            </a:r>
            <a:r>
              <a:rPr spc="40" dirty="0"/>
              <a:t>matrix, </a:t>
            </a:r>
            <a:r>
              <a:rPr dirty="0"/>
              <a:t>which</a:t>
            </a:r>
            <a:r>
              <a:rPr spc="-60" dirty="0"/>
              <a:t> </a:t>
            </a:r>
            <a:r>
              <a:rPr spc="-10" dirty="0"/>
              <a:t>shows</a:t>
            </a:r>
            <a:r>
              <a:rPr spc="-60" dirty="0"/>
              <a:t> </a:t>
            </a:r>
            <a:r>
              <a:rPr dirty="0"/>
              <a:t>only</a:t>
            </a:r>
            <a:r>
              <a:rPr spc="-20" dirty="0"/>
              <a:t> </a:t>
            </a:r>
            <a:r>
              <a:rPr dirty="0"/>
              <a:t>1</a:t>
            </a:r>
            <a:r>
              <a:rPr spc="-40" dirty="0"/>
              <a:t> </a:t>
            </a:r>
            <a:r>
              <a:rPr spc="114" dirty="0"/>
              <a:t>out</a:t>
            </a:r>
            <a:r>
              <a:rPr spc="-40" dirty="0"/>
              <a:t> </a:t>
            </a:r>
            <a:r>
              <a:rPr spc="140" dirty="0"/>
              <a:t>of</a:t>
            </a:r>
            <a:r>
              <a:rPr spc="-25" dirty="0"/>
              <a:t> </a:t>
            </a:r>
            <a:r>
              <a:rPr dirty="0"/>
              <a:t>18</a:t>
            </a:r>
            <a:r>
              <a:rPr spc="-40" dirty="0"/>
              <a:t> </a:t>
            </a:r>
            <a:r>
              <a:rPr spc="120" dirty="0"/>
              <a:t>total</a:t>
            </a:r>
            <a:r>
              <a:rPr spc="-35" dirty="0"/>
              <a:t> </a:t>
            </a:r>
            <a:r>
              <a:rPr spc="-10" dirty="0"/>
              <a:t>results </a:t>
            </a:r>
            <a:r>
              <a:rPr dirty="0"/>
              <a:t>classified</a:t>
            </a:r>
            <a:r>
              <a:rPr spc="-50" dirty="0"/>
              <a:t> </a:t>
            </a:r>
            <a:r>
              <a:rPr spc="50" dirty="0"/>
              <a:t>incorrectly</a:t>
            </a:r>
            <a:r>
              <a:rPr spc="-55" dirty="0"/>
              <a:t> </a:t>
            </a:r>
            <a:r>
              <a:rPr spc="-30" dirty="0"/>
              <a:t>(a</a:t>
            </a:r>
            <a:r>
              <a:rPr spc="-25" dirty="0"/>
              <a:t> </a:t>
            </a:r>
            <a:r>
              <a:rPr dirty="0"/>
              <a:t>false</a:t>
            </a:r>
            <a:r>
              <a:rPr spc="-10" dirty="0"/>
              <a:t> positive, </a:t>
            </a:r>
            <a:r>
              <a:rPr dirty="0"/>
              <a:t>shown</a:t>
            </a:r>
            <a:r>
              <a:rPr spc="-4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90" dirty="0"/>
              <a:t>the</a:t>
            </a:r>
            <a:r>
              <a:rPr spc="-25" dirty="0"/>
              <a:t> </a:t>
            </a:r>
            <a:r>
              <a:rPr spc="75" dirty="0"/>
              <a:t>top-</a:t>
            </a:r>
            <a:r>
              <a:rPr spc="95" dirty="0"/>
              <a:t>right</a:t>
            </a:r>
            <a:r>
              <a:rPr spc="-50" dirty="0"/>
              <a:t> </a:t>
            </a:r>
            <a:r>
              <a:rPr spc="-10" dirty="0"/>
              <a:t>corner).</a:t>
            </a:r>
          </a:p>
          <a:p>
            <a:pPr marL="355600" marR="452755" indent="-3429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5600" algn="l"/>
              </a:tabLst>
            </a:pPr>
            <a:r>
              <a:rPr spc="-20" dirty="0"/>
              <a:t>The</a:t>
            </a:r>
            <a:r>
              <a:rPr spc="-30" dirty="0"/>
              <a:t> </a:t>
            </a:r>
            <a:r>
              <a:rPr spc="90" dirty="0"/>
              <a:t>other</a:t>
            </a:r>
            <a:r>
              <a:rPr spc="-40" dirty="0"/>
              <a:t> </a:t>
            </a:r>
            <a:r>
              <a:rPr dirty="0"/>
              <a:t>17</a:t>
            </a:r>
            <a:r>
              <a:rPr spc="-30" dirty="0"/>
              <a:t> </a:t>
            </a:r>
            <a:r>
              <a:rPr dirty="0"/>
              <a:t>results</a:t>
            </a:r>
            <a:r>
              <a:rPr spc="-25" dirty="0"/>
              <a:t> </a:t>
            </a:r>
            <a:r>
              <a:rPr dirty="0"/>
              <a:t>are</a:t>
            </a:r>
            <a:r>
              <a:rPr spc="-10" dirty="0"/>
              <a:t> </a:t>
            </a:r>
            <a:r>
              <a:rPr spc="40" dirty="0"/>
              <a:t>correctly </a:t>
            </a:r>
            <a:r>
              <a:rPr dirty="0"/>
              <a:t>classified</a:t>
            </a:r>
            <a:r>
              <a:rPr spc="-75" dirty="0"/>
              <a:t> </a:t>
            </a:r>
            <a:r>
              <a:rPr dirty="0"/>
              <a:t>(5</a:t>
            </a:r>
            <a:r>
              <a:rPr spc="-45" dirty="0"/>
              <a:t> </a:t>
            </a:r>
            <a:r>
              <a:rPr spc="60" dirty="0"/>
              <a:t>did</a:t>
            </a:r>
            <a:r>
              <a:rPr spc="-60" dirty="0"/>
              <a:t> </a:t>
            </a:r>
            <a:r>
              <a:rPr spc="114" dirty="0"/>
              <a:t>not</a:t>
            </a:r>
            <a:r>
              <a:rPr spc="-70" dirty="0"/>
              <a:t> </a:t>
            </a:r>
            <a:r>
              <a:rPr dirty="0"/>
              <a:t>land,</a:t>
            </a:r>
            <a:r>
              <a:rPr spc="-55" dirty="0"/>
              <a:t> </a:t>
            </a:r>
            <a:r>
              <a:rPr dirty="0"/>
              <a:t>12</a:t>
            </a:r>
            <a:r>
              <a:rPr spc="-60" dirty="0"/>
              <a:t> </a:t>
            </a:r>
            <a:r>
              <a:rPr spc="55" dirty="0"/>
              <a:t>did</a:t>
            </a:r>
            <a:r>
              <a:rPr spc="-65" dirty="0"/>
              <a:t> </a:t>
            </a:r>
            <a:r>
              <a:rPr spc="-10" dirty="0"/>
              <a:t>land).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3" y="1459991"/>
            <a:ext cx="5923026" cy="454837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2917698"/>
            <a:ext cx="601027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50" dirty="0">
                <a:latin typeface="Arial"/>
                <a:cs typeface="Arial"/>
              </a:rPr>
              <a:t>CONCLUSIONS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CONCLUSIONS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433830"/>
            <a:ext cx="7955915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 marR="64135" indent="-17145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4785" algn="l"/>
              </a:tabLst>
            </a:pP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increases,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increases,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 	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I.e.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experience,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increases.</a:t>
            </a:r>
            <a:endParaRPr sz="1400">
              <a:latin typeface="Microsoft Sans Serif"/>
              <a:cs typeface="Microsoft Sans Serif"/>
            </a:endParaRPr>
          </a:p>
          <a:p>
            <a:pPr marL="361950" lvl="1" indent="-171450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Arial MT"/>
              <a:buChar char="•"/>
              <a:tabLst>
                <a:tab pos="361950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2013,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0).</a:t>
            </a:r>
            <a:endParaRPr sz="1200">
              <a:latin typeface="Microsoft Sans Serif"/>
              <a:cs typeface="Microsoft Sans Serif"/>
            </a:endParaRPr>
          </a:p>
          <a:p>
            <a:pPr marL="361950" lvl="1" indent="-171450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Arial MT"/>
              <a:buChar char="•"/>
              <a:tabLst>
                <a:tab pos="361950" algn="l"/>
              </a:tabLst>
            </a:pP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2013,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rate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generally increased,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despite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dips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2018</a:t>
            </a:r>
            <a:r>
              <a:rPr sz="10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1050">
              <a:latin typeface="Microsoft Sans Serif"/>
              <a:cs typeface="Microsoft Sans Serif"/>
            </a:endParaRPr>
          </a:p>
          <a:p>
            <a:pPr marL="358775" lvl="1" indent="-168275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358775" algn="l"/>
              </a:tabLst>
            </a:pPr>
            <a:r>
              <a:rPr sz="10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After</a:t>
            </a:r>
            <a:r>
              <a:rPr sz="1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2016,</a:t>
            </a:r>
            <a:r>
              <a:rPr sz="1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</a:t>
            </a:r>
            <a:r>
              <a:rPr sz="1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always</a:t>
            </a:r>
            <a:r>
              <a:rPr sz="10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0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10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10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10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chance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0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105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105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80"/>
              </a:spcBef>
              <a:buFont typeface="Arial MT"/>
              <a:buChar char="•"/>
            </a:pPr>
            <a:endParaRPr sz="1050">
              <a:latin typeface="Microsoft Sans Serif"/>
              <a:cs typeface="Microsoft Sans Serif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ES-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L1,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SSO,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(100%)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1400">
              <a:latin typeface="Microsoft Sans Serif"/>
              <a:cs typeface="Microsoft Sans Serif"/>
            </a:endParaRPr>
          </a:p>
          <a:p>
            <a:pPr marL="375285" marR="583565" lvl="1" indent="-184785">
              <a:lnSpc>
                <a:spcPct val="100000"/>
              </a:lnSpc>
              <a:spcBef>
                <a:spcPts val="605"/>
              </a:spcBef>
              <a:buClr>
                <a:srgbClr val="12ABDB"/>
              </a:buClr>
              <a:buFont typeface="Arial MT"/>
              <a:buChar char="•"/>
              <a:tabLst>
                <a:tab pos="3752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100%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ES-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L1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explained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respective</a:t>
            </a:r>
            <a:r>
              <a:rPr sz="12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1200">
              <a:latin typeface="Microsoft Sans Serif"/>
              <a:cs typeface="Microsoft Sans Serif"/>
            </a:endParaRPr>
          </a:p>
          <a:p>
            <a:pPr marL="375285" lvl="1" indent="-184785">
              <a:lnSpc>
                <a:spcPct val="100000"/>
              </a:lnSpc>
              <a:spcBef>
                <a:spcPts val="605"/>
              </a:spcBef>
              <a:buClr>
                <a:srgbClr val="12ABDB"/>
              </a:buClr>
              <a:buFont typeface="Arial MT"/>
              <a:buChar char="•"/>
              <a:tabLst>
                <a:tab pos="3752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100%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in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impressive,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flights.</a:t>
            </a:r>
            <a:endParaRPr sz="1200">
              <a:latin typeface="Microsoft Sans Serif"/>
              <a:cs typeface="Microsoft Sans Serif"/>
            </a:endParaRPr>
          </a:p>
          <a:p>
            <a:pPr marL="375285" lvl="1" indent="-18478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3752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PO,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payloads:</a:t>
            </a:r>
            <a:endParaRPr sz="1200">
              <a:latin typeface="Microsoft Sans Serif"/>
              <a:cs typeface="Microsoft Sans Serif"/>
            </a:endParaRPr>
          </a:p>
          <a:p>
            <a:pPr marL="375285" lvl="1" indent="-184785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375285" algn="l"/>
              </a:tabLst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VLEO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(Very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Low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Orbit)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associated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with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heavier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payloads,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makes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intuitive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sense.</a:t>
            </a:r>
            <a:endParaRPr sz="1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5"/>
              </a:spcBef>
              <a:buFont typeface="Arial MT"/>
              <a:buChar char="•"/>
            </a:pPr>
            <a:endParaRPr sz="1200">
              <a:latin typeface="Microsoft Sans Serif"/>
              <a:cs typeface="Microsoft Sans Serif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45" dirty="0">
                <a:solidFill>
                  <a:srgbClr val="12ABDB"/>
                </a:solidFill>
                <a:latin typeface="Microsoft Sans Serif"/>
                <a:cs typeface="Microsoft Sans Serif"/>
              </a:rPr>
              <a:t>KSC</a:t>
            </a:r>
            <a:r>
              <a:rPr sz="1400" spc="-4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12ABDB"/>
                </a:solidFill>
                <a:latin typeface="Microsoft Sans Serif"/>
                <a:cs typeface="Microsoft Sans Serif"/>
              </a:rPr>
              <a:t>LC-</a:t>
            </a:r>
            <a:r>
              <a:rPr sz="1400" dirty="0">
                <a:solidFill>
                  <a:srgbClr val="12ABDB"/>
                </a:solidFill>
                <a:latin typeface="Microsoft Sans Serif"/>
                <a:cs typeface="Microsoft Sans Serif"/>
              </a:rPr>
              <a:t>39</a:t>
            </a:r>
            <a:r>
              <a:rPr sz="1400" spc="-5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12ABDB"/>
                </a:solidFill>
                <a:latin typeface="Microsoft Sans Serif"/>
                <a:cs typeface="Microsoft Sans Serif"/>
              </a:rPr>
              <a:t>A</a:t>
            </a:r>
            <a:r>
              <a:rPr sz="1400" spc="-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launches,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41.7%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endParaRPr sz="1400">
              <a:latin typeface="Microsoft Sans Serif"/>
              <a:cs typeface="Microsoft Sans Serif"/>
            </a:endParaRPr>
          </a:p>
          <a:p>
            <a:pPr marL="184785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launches,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76.9%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84150" indent="-171450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massive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(over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4000kg)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lower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low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295"/>
              </a:spcBef>
              <a:buClr>
                <a:srgbClr val="FFFFFF"/>
              </a:buClr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8415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performing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model,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94.44%.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03080" y="1415783"/>
            <a:ext cx="1538477" cy="10751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75392" y="2676144"/>
            <a:ext cx="1543050" cy="10751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26195" y="2674620"/>
            <a:ext cx="1760981" cy="105232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3435" y="3934955"/>
            <a:ext cx="1937766" cy="10523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26195" y="5183123"/>
            <a:ext cx="1867661" cy="10523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81131" y="5169408"/>
            <a:ext cx="1337309" cy="10431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845543" y="6559026"/>
            <a:ext cx="141605" cy="1403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46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040" y="2917698"/>
            <a:ext cx="429958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0" dirty="0">
                <a:latin typeface="Arial"/>
                <a:cs typeface="Arial"/>
              </a:rPr>
              <a:t>APPENDIX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14" dirty="0"/>
              <a:t> </a:t>
            </a:r>
            <a:r>
              <a:rPr spc="-85" dirty="0"/>
              <a:t>COLLECTION</a:t>
            </a:r>
            <a:r>
              <a:rPr spc="-90" dirty="0"/>
              <a:t> </a:t>
            </a:r>
            <a:r>
              <a:rPr spc="530" dirty="0"/>
              <a:t>–</a:t>
            </a:r>
            <a:r>
              <a:rPr spc="-95" dirty="0"/>
              <a:t> </a:t>
            </a:r>
            <a:r>
              <a:rPr spc="-180" dirty="0">
                <a:solidFill>
                  <a:srgbClr val="12ABDB"/>
                </a:solidFill>
              </a:rPr>
              <a:t>SPACE</a:t>
            </a:r>
            <a:r>
              <a:rPr spc="-75" dirty="0">
                <a:solidFill>
                  <a:srgbClr val="12ABDB"/>
                </a:solidFill>
              </a:rPr>
              <a:t> </a:t>
            </a:r>
            <a:r>
              <a:rPr dirty="0">
                <a:solidFill>
                  <a:srgbClr val="12ABDB"/>
                </a:solidFill>
              </a:rPr>
              <a:t>X</a:t>
            </a:r>
            <a:r>
              <a:rPr spc="-75" dirty="0">
                <a:solidFill>
                  <a:srgbClr val="12ABDB"/>
                </a:solidFill>
              </a:rPr>
              <a:t> </a:t>
            </a:r>
            <a:r>
              <a:rPr spc="-215" dirty="0">
                <a:solidFill>
                  <a:srgbClr val="12ABDB"/>
                </a:solidFill>
              </a:rPr>
              <a:t>REST</a:t>
            </a:r>
            <a:r>
              <a:rPr spc="-114" dirty="0">
                <a:solidFill>
                  <a:srgbClr val="12ABDB"/>
                </a:solidFill>
              </a:rPr>
              <a:t> </a:t>
            </a:r>
            <a:r>
              <a:rPr spc="-25" dirty="0">
                <a:solidFill>
                  <a:srgbClr val="12ABDB"/>
                </a:solidFill>
              </a:rPr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968" y="1140079"/>
            <a:ext cx="52914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</a:t>
            </a:r>
            <a:r>
              <a:rPr sz="1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functions</a:t>
            </a:r>
            <a:r>
              <a:rPr sz="1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retrieve</a:t>
            </a:r>
            <a:r>
              <a:rPr sz="1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required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endParaRPr sz="16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logic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data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31113" y="446849"/>
            <a:ext cx="4233545" cy="3472815"/>
            <a:chOff x="7131113" y="446849"/>
            <a:chExt cx="4233545" cy="3472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9752" y="475488"/>
              <a:ext cx="4175759" cy="34152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145401" y="461137"/>
              <a:ext cx="4204970" cy="3444240"/>
            </a:xfrm>
            <a:custGeom>
              <a:avLst/>
              <a:gdLst/>
              <a:ahLst/>
              <a:cxnLst/>
              <a:rect l="l" t="t" r="r" b="b"/>
              <a:pathLst>
                <a:path w="4204970" h="3444240">
                  <a:moveTo>
                    <a:pt x="72008" y="0"/>
                  </a:moveTo>
                  <a:lnTo>
                    <a:pt x="4132579" y="0"/>
                  </a:lnTo>
                  <a:lnTo>
                    <a:pt x="4146804" y="1524"/>
                  </a:lnTo>
                  <a:lnTo>
                    <a:pt x="4183506" y="21082"/>
                  </a:lnTo>
                  <a:lnTo>
                    <a:pt x="4203192" y="57785"/>
                  </a:lnTo>
                  <a:lnTo>
                    <a:pt x="4204589" y="72009"/>
                  </a:lnTo>
                  <a:lnTo>
                    <a:pt x="4204589" y="3372230"/>
                  </a:lnTo>
                  <a:lnTo>
                    <a:pt x="4183506" y="3423157"/>
                  </a:lnTo>
                  <a:lnTo>
                    <a:pt x="4146804" y="3442716"/>
                  </a:lnTo>
                  <a:lnTo>
                    <a:pt x="4132579" y="3444113"/>
                  </a:lnTo>
                  <a:lnTo>
                    <a:pt x="72008" y="3444113"/>
                  </a:lnTo>
                  <a:lnTo>
                    <a:pt x="21081" y="3423157"/>
                  </a:lnTo>
                  <a:lnTo>
                    <a:pt x="1524" y="3386454"/>
                  </a:lnTo>
                  <a:lnTo>
                    <a:pt x="0" y="3372230"/>
                  </a:lnTo>
                  <a:lnTo>
                    <a:pt x="0" y="72009"/>
                  </a:lnTo>
                  <a:lnTo>
                    <a:pt x="21081" y="21082"/>
                  </a:lnTo>
                  <a:lnTo>
                    <a:pt x="57784" y="1524"/>
                  </a:lnTo>
                  <a:lnTo>
                    <a:pt x="72008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132637" y="4009961"/>
            <a:ext cx="4233545" cy="2471420"/>
            <a:chOff x="7132637" y="4009961"/>
            <a:chExt cx="4233545" cy="24714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1276" y="4038599"/>
              <a:ext cx="4175759" cy="24140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146925" y="4024248"/>
              <a:ext cx="4204970" cy="2442845"/>
            </a:xfrm>
            <a:custGeom>
              <a:avLst/>
              <a:gdLst/>
              <a:ahLst/>
              <a:cxnLst/>
              <a:rect l="l" t="t" r="r" b="b"/>
              <a:pathLst>
                <a:path w="4204970" h="2442845">
                  <a:moveTo>
                    <a:pt x="82042" y="0"/>
                  </a:moveTo>
                  <a:lnTo>
                    <a:pt x="4122674" y="0"/>
                  </a:lnTo>
                  <a:lnTo>
                    <a:pt x="4138929" y="1396"/>
                  </a:lnTo>
                  <a:lnTo>
                    <a:pt x="4180713" y="23875"/>
                  </a:lnTo>
                  <a:lnTo>
                    <a:pt x="4203192" y="65786"/>
                  </a:lnTo>
                  <a:lnTo>
                    <a:pt x="4204589" y="82042"/>
                  </a:lnTo>
                  <a:lnTo>
                    <a:pt x="4204589" y="2360891"/>
                  </a:lnTo>
                  <a:lnTo>
                    <a:pt x="4180713" y="2419019"/>
                  </a:lnTo>
                  <a:lnTo>
                    <a:pt x="4138929" y="2441435"/>
                  </a:lnTo>
                  <a:lnTo>
                    <a:pt x="4122674" y="2442832"/>
                  </a:lnTo>
                  <a:lnTo>
                    <a:pt x="82042" y="2442832"/>
                  </a:lnTo>
                  <a:lnTo>
                    <a:pt x="23875" y="2419019"/>
                  </a:lnTo>
                  <a:lnTo>
                    <a:pt x="1397" y="2377147"/>
                  </a:lnTo>
                  <a:lnTo>
                    <a:pt x="0" y="2360891"/>
                  </a:lnTo>
                  <a:lnTo>
                    <a:pt x="0" y="82042"/>
                  </a:lnTo>
                  <a:lnTo>
                    <a:pt x="23875" y="23875"/>
                  </a:lnTo>
                  <a:lnTo>
                    <a:pt x="65785" y="1396"/>
                  </a:lnTo>
                  <a:lnTo>
                    <a:pt x="82042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76809" y="1847405"/>
            <a:ext cx="5864225" cy="2072639"/>
            <a:chOff x="376809" y="1847405"/>
            <a:chExt cx="5864225" cy="207263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384" y="1876043"/>
              <a:ext cx="5806440" cy="20147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1096" y="1861692"/>
              <a:ext cx="5835650" cy="2044064"/>
            </a:xfrm>
            <a:custGeom>
              <a:avLst/>
              <a:gdLst/>
              <a:ahLst/>
              <a:cxnLst/>
              <a:rect l="l" t="t" r="r" b="b"/>
              <a:pathLst>
                <a:path w="5835650" h="2044064">
                  <a:moveTo>
                    <a:pt x="186994" y="0"/>
                  </a:moveTo>
                  <a:lnTo>
                    <a:pt x="5648642" y="0"/>
                  </a:lnTo>
                  <a:lnTo>
                    <a:pt x="5685726" y="3810"/>
                  </a:lnTo>
                  <a:lnTo>
                    <a:pt x="5752909" y="32258"/>
                  </a:lnTo>
                  <a:lnTo>
                    <a:pt x="5803455" y="82931"/>
                  </a:lnTo>
                  <a:lnTo>
                    <a:pt x="5831522" y="149987"/>
                  </a:lnTo>
                  <a:lnTo>
                    <a:pt x="5835205" y="187071"/>
                  </a:lnTo>
                  <a:lnTo>
                    <a:pt x="5835205" y="1856994"/>
                  </a:lnTo>
                  <a:lnTo>
                    <a:pt x="5820727" y="1929257"/>
                  </a:lnTo>
                  <a:lnTo>
                    <a:pt x="5780341" y="1988566"/>
                  </a:lnTo>
                  <a:lnTo>
                    <a:pt x="5720905" y="2029079"/>
                  </a:lnTo>
                  <a:lnTo>
                    <a:pt x="5648642" y="2043557"/>
                  </a:lnTo>
                  <a:lnTo>
                    <a:pt x="186994" y="2043557"/>
                  </a:lnTo>
                  <a:lnTo>
                    <a:pt x="114719" y="2029079"/>
                  </a:lnTo>
                  <a:lnTo>
                    <a:pt x="54927" y="1988566"/>
                  </a:lnTo>
                  <a:lnTo>
                    <a:pt x="14554" y="1929384"/>
                  </a:lnTo>
                  <a:lnTo>
                    <a:pt x="0" y="1856994"/>
                  </a:lnTo>
                  <a:lnTo>
                    <a:pt x="0" y="187071"/>
                  </a:lnTo>
                  <a:lnTo>
                    <a:pt x="14554" y="114681"/>
                  </a:lnTo>
                  <a:lnTo>
                    <a:pt x="54927" y="54991"/>
                  </a:lnTo>
                  <a:lnTo>
                    <a:pt x="114642" y="14605"/>
                  </a:lnTo>
                  <a:lnTo>
                    <a:pt x="186994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10" dirty="0"/>
              <a:t> </a:t>
            </a:r>
            <a:r>
              <a:rPr spc="-85" dirty="0"/>
              <a:t>COLLECTION</a:t>
            </a:r>
            <a:r>
              <a:rPr spc="-90" dirty="0"/>
              <a:t> </a:t>
            </a:r>
            <a:r>
              <a:rPr spc="530" dirty="0"/>
              <a:t>–</a:t>
            </a:r>
            <a:r>
              <a:rPr spc="-90" dirty="0"/>
              <a:t> </a:t>
            </a:r>
            <a:r>
              <a:rPr spc="-105" dirty="0">
                <a:solidFill>
                  <a:srgbClr val="12ABDB"/>
                </a:solidFill>
              </a:rPr>
              <a:t>WEB</a:t>
            </a:r>
            <a:r>
              <a:rPr spc="-90" dirty="0">
                <a:solidFill>
                  <a:srgbClr val="12ABDB"/>
                </a:solidFill>
              </a:rPr>
              <a:t> </a:t>
            </a:r>
            <a:r>
              <a:rPr spc="-100" dirty="0">
                <a:solidFill>
                  <a:srgbClr val="12ABDB"/>
                </a:solidFill>
              </a:rPr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968" y="1140079"/>
            <a:ext cx="351218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functions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scraping</a:t>
            </a:r>
            <a:endParaRPr sz="1600">
              <a:latin typeface="Microsoft Sans Serif"/>
              <a:cs typeface="Microsoft Sans Serif"/>
            </a:endParaRPr>
          </a:p>
          <a:p>
            <a:pPr marL="299085" marR="44323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logic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fill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up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launch_dict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 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 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tables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10689" y="97980"/>
            <a:ext cx="3082290" cy="6394450"/>
            <a:chOff x="8310689" y="97980"/>
            <a:chExt cx="3082290" cy="6394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9328" y="126492"/>
              <a:ext cx="3024631" cy="63367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24977" y="112268"/>
              <a:ext cx="3053715" cy="6365875"/>
            </a:xfrm>
            <a:custGeom>
              <a:avLst/>
              <a:gdLst/>
              <a:ahLst/>
              <a:cxnLst/>
              <a:rect l="l" t="t" r="r" b="b"/>
              <a:pathLst>
                <a:path w="3053715" h="6365875">
                  <a:moveTo>
                    <a:pt x="37973" y="0"/>
                  </a:moveTo>
                  <a:lnTo>
                    <a:pt x="3015742" y="0"/>
                  </a:lnTo>
                  <a:lnTo>
                    <a:pt x="3029330" y="2793"/>
                  </a:lnTo>
                  <a:lnTo>
                    <a:pt x="3042157" y="11049"/>
                  </a:lnTo>
                  <a:lnTo>
                    <a:pt x="3050413" y="23875"/>
                  </a:lnTo>
                  <a:lnTo>
                    <a:pt x="3053206" y="37846"/>
                  </a:lnTo>
                  <a:lnTo>
                    <a:pt x="3053206" y="6327990"/>
                  </a:lnTo>
                  <a:lnTo>
                    <a:pt x="3050413" y="6341579"/>
                  </a:lnTo>
                  <a:lnTo>
                    <a:pt x="3042157" y="6354305"/>
                  </a:lnTo>
                  <a:lnTo>
                    <a:pt x="3029330" y="6362585"/>
                  </a:lnTo>
                  <a:lnTo>
                    <a:pt x="3015742" y="6365417"/>
                  </a:lnTo>
                  <a:lnTo>
                    <a:pt x="37973" y="6365417"/>
                  </a:lnTo>
                  <a:lnTo>
                    <a:pt x="24002" y="6362611"/>
                  </a:lnTo>
                  <a:lnTo>
                    <a:pt x="11175" y="6354305"/>
                  </a:lnTo>
                  <a:lnTo>
                    <a:pt x="2921" y="6341579"/>
                  </a:lnTo>
                  <a:lnTo>
                    <a:pt x="0" y="6327990"/>
                  </a:lnTo>
                  <a:lnTo>
                    <a:pt x="0" y="37846"/>
                  </a:lnTo>
                  <a:lnTo>
                    <a:pt x="2921" y="23875"/>
                  </a:lnTo>
                  <a:lnTo>
                    <a:pt x="11175" y="11049"/>
                  </a:lnTo>
                  <a:lnTo>
                    <a:pt x="24002" y="2793"/>
                  </a:lnTo>
                  <a:lnTo>
                    <a:pt x="37973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785933" y="1384109"/>
            <a:ext cx="4283710" cy="5107940"/>
            <a:chOff x="3785933" y="1384109"/>
            <a:chExt cx="4283710" cy="51079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4572" y="1412748"/>
              <a:ext cx="4226052" cy="50505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00221" y="1398397"/>
              <a:ext cx="4255135" cy="5079365"/>
            </a:xfrm>
            <a:custGeom>
              <a:avLst/>
              <a:gdLst/>
              <a:ahLst/>
              <a:cxnLst/>
              <a:rect l="l" t="t" r="r" b="b"/>
              <a:pathLst>
                <a:path w="4255134" h="5079365">
                  <a:moveTo>
                    <a:pt x="106806" y="0"/>
                  </a:moveTo>
                  <a:lnTo>
                    <a:pt x="4148201" y="0"/>
                  </a:lnTo>
                  <a:lnTo>
                    <a:pt x="4169029" y="2286"/>
                  </a:lnTo>
                  <a:lnTo>
                    <a:pt x="4207383" y="18287"/>
                  </a:lnTo>
                  <a:lnTo>
                    <a:pt x="4236720" y="47498"/>
                  </a:lnTo>
                  <a:lnTo>
                    <a:pt x="4252722" y="86105"/>
                  </a:lnTo>
                  <a:lnTo>
                    <a:pt x="4255008" y="106806"/>
                  </a:lnTo>
                  <a:lnTo>
                    <a:pt x="4255008" y="4972469"/>
                  </a:lnTo>
                  <a:lnTo>
                    <a:pt x="4246753" y="5013794"/>
                  </a:lnTo>
                  <a:lnTo>
                    <a:pt x="4223384" y="5047742"/>
                  </a:lnTo>
                  <a:lnTo>
                    <a:pt x="4189476" y="5071097"/>
                  </a:lnTo>
                  <a:lnTo>
                    <a:pt x="4148201" y="5079263"/>
                  </a:lnTo>
                  <a:lnTo>
                    <a:pt x="106806" y="5079263"/>
                  </a:lnTo>
                  <a:lnTo>
                    <a:pt x="65912" y="5071097"/>
                  </a:lnTo>
                  <a:lnTo>
                    <a:pt x="31623" y="5047742"/>
                  </a:lnTo>
                  <a:lnTo>
                    <a:pt x="8636" y="5013794"/>
                  </a:lnTo>
                  <a:lnTo>
                    <a:pt x="0" y="4972469"/>
                  </a:lnTo>
                  <a:lnTo>
                    <a:pt x="0" y="106806"/>
                  </a:lnTo>
                  <a:lnTo>
                    <a:pt x="8636" y="65912"/>
                  </a:lnTo>
                  <a:lnTo>
                    <a:pt x="31623" y="31623"/>
                  </a:lnTo>
                  <a:lnTo>
                    <a:pt x="65912" y="8636"/>
                  </a:lnTo>
                  <a:lnTo>
                    <a:pt x="106806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774" y="6581177"/>
            <a:ext cx="2399030" cy="1025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85"/>
              </a:lnSpc>
            </a:pP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IBM</a:t>
            </a:r>
            <a:r>
              <a:rPr sz="700" spc="-1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Applied</a:t>
            </a:r>
            <a:r>
              <a:rPr sz="7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Data </a:t>
            </a:r>
            <a:r>
              <a:rPr sz="7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Science</a:t>
            </a:r>
            <a:r>
              <a:rPr sz="700" spc="-3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Capstone</a:t>
            </a:r>
            <a:r>
              <a:rPr sz="700" spc="18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|</a:t>
            </a:r>
            <a:r>
              <a:rPr sz="700" spc="130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lang="fr-FR"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Farouk Manar</a:t>
            </a:r>
            <a:r>
              <a:rPr sz="700" spc="16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A6A6A6"/>
                </a:solidFill>
                <a:latin typeface="Microsoft Sans Serif"/>
                <a:cs typeface="Microsoft Sans Serif"/>
              </a:rPr>
              <a:t>|</a:t>
            </a:r>
            <a:r>
              <a:rPr sz="700" spc="145" dirty="0">
                <a:solidFill>
                  <a:srgbClr val="A6A6A6"/>
                </a:solidFill>
                <a:latin typeface="Microsoft Sans Serif"/>
                <a:cs typeface="Microsoft Sans Serif"/>
              </a:rPr>
              <a:t> </a:t>
            </a:r>
            <a:r>
              <a:rPr lang="fr-FR" sz="700" spc="-20" dirty="0">
                <a:solidFill>
                  <a:srgbClr val="A6A6A6"/>
                </a:solidFill>
                <a:latin typeface="Microsoft Sans Serif"/>
                <a:cs typeface="Microsoft Sans Serif"/>
              </a:rPr>
              <a:t>2025</a:t>
            </a:r>
            <a:endParaRPr sz="7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65763" y="408686"/>
            <a:ext cx="223520" cy="385445"/>
          </a:xfrm>
          <a:custGeom>
            <a:avLst/>
            <a:gdLst/>
            <a:ahLst/>
            <a:cxnLst/>
            <a:rect l="l" t="t" r="r" b="b"/>
            <a:pathLst>
              <a:path w="223520" h="385445">
                <a:moveTo>
                  <a:pt x="57784" y="317500"/>
                </a:moveTo>
                <a:lnTo>
                  <a:pt x="53847" y="319150"/>
                </a:lnTo>
                <a:lnTo>
                  <a:pt x="50418" y="322199"/>
                </a:lnTo>
                <a:lnTo>
                  <a:pt x="48767" y="326389"/>
                </a:lnTo>
                <a:lnTo>
                  <a:pt x="47370" y="329818"/>
                </a:lnTo>
                <a:lnTo>
                  <a:pt x="47394" y="331724"/>
                </a:lnTo>
                <a:lnTo>
                  <a:pt x="47511" y="341375"/>
                </a:lnTo>
                <a:lnTo>
                  <a:pt x="47625" y="350774"/>
                </a:lnTo>
                <a:lnTo>
                  <a:pt x="47390" y="358808"/>
                </a:lnTo>
                <a:lnTo>
                  <a:pt x="47229" y="365363"/>
                </a:lnTo>
                <a:lnTo>
                  <a:pt x="47180" y="367331"/>
                </a:lnTo>
                <a:lnTo>
                  <a:pt x="46874" y="376116"/>
                </a:lnTo>
                <a:lnTo>
                  <a:pt x="46354" y="384937"/>
                </a:lnTo>
                <a:lnTo>
                  <a:pt x="51837" y="378110"/>
                </a:lnTo>
                <a:lnTo>
                  <a:pt x="57642" y="371570"/>
                </a:lnTo>
                <a:lnTo>
                  <a:pt x="63517" y="365363"/>
                </a:lnTo>
                <a:lnTo>
                  <a:pt x="69214" y="359537"/>
                </a:lnTo>
                <a:lnTo>
                  <a:pt x="84073" y="344677"/>
                </a:lnTo>
                <a:lnTo>
                  <a:pt x="85470" y="341375"/>
                </a:lnTo>
                <a:lnTo>
                  <a:pt x="87121" y="337058"/>
                </a:lnTo>
                <a:lnTo>
                  <a:pt x="86772" y="332866"/>
                </a:lnTo>
                <a:lnTo>
                  <a:pt x="74040" y="332866"/>
                </a:lnTo>
                <a:lnTo>
                  <a:pt x="62356" y="328040"/>
                </a:lnTo>
                <a:lnTo>
                  <a:pt x="58419" y="322706"/>
                </a:lnTo>
                <a:lnTo>
                  <a:pt x="57784" y="317500"/>
                </a:lnTo>
                <a:close/>
              </a:path>
              <a:path w="223520" h="385445">
                <a:moveTo>
                  <a:pt x="84708" y="328422"/>
                </a:moveTo>
                <a:lnTo>
                  <a:pt x="80517" y="331724"/>
                </a:lnTo>
                <a:lnTo>
                  <a:pt x="74040" y="332866"/>
                </a:lnTo>
                <a:lnTo>
                  <a:pt x="86772" y="332866"/>
                </a:lnTo>
                <a:lnTo>
                  <a:pt x="86740" y="332486"/>
                </a:lnTo>
                <a:lnTo>
                  <a:pt x="84708" y="328422"/>
                </a:lnTo>
                <a:close/>
              </a:path>
              <a:path w="223520" h="385445">
                <a:moveTo>
                  <a:pt x="157606" y="253873"/>
                </a:moveTo>
                <a:lnTo>
                  <a:pt x="146659" y="271813"/>
                </a:lnTo>
                <a:lnTo>
                  <a:pt x="136604" y="288051"/>
                </a:lnTo>
                <a:lnTo>
                  <a:pt x="127906" y="301932"/>
                </a:lnTo>
                <a:lnTo>
                  <a:pt x="121030" y="312800"/>
                </a:lnTo>
                <a:lnTo>
                  <a:pt x="128456" y="320875"/>
                </a:lnTo>
                <a:lnTo>
                  <a:pt x="134524" y="330152"/>
                </a:lnTo>
                <a:lnTo>
                  <a:pt x="139211" y="340500"/>
                </a:lnTo>
                <a:lnTo>
                  <a:pt x="142493" y="351789"/>
                </a:lnTo>
                <a:lnTo>
                  <a:pt x="163125" y="327578"/>
                </a:lnTo>
                <a:lnTo>
                  <a:pt x="169410" y="301932"/>
                </a:lnTo>
                <a:lnTo>
                  <a:pt x="169529" y="301450"/>
                </a:lnTo>
                <a:lnTo>
                  <a:pt x="166193" y="276012"/>
                </a:lnTo>
                <a:lnTo>
                  <a:pt x="157606" y="253873"/>
                </a:lnTo>
                <a:close/>
              </a:path>
              <a:path w="223520" h="385445">
                <a:moveTo>
                  <a:pt x="152344" y="227964"/>
                </a:moveTo>
                <a:lnTo>
                  <a:pt x="110108" y="227964"/>
                </a:lnTo>
                <a:lnTo>
                  <a:pt x="110870" y="240918"/>
                </a:lnTo>
                <a:lnTo>
                  <a:pt x="83819" y="307593"/>
                </a:lnTo>
                <a:lnTo>
                  <a:pt x="99694" y="314071"/>
                </a:lnTo>
                <a:lnTo>
                  <a:pt x="114971" y="289480"/>
                </a:lnTo>
                <a:lnTo>
                  <a:pt x="140983" y="247041"/>
                </a:lnTo>
                <a:lnTo>
                  <a:pt x="152344" y="227964"/>
                </a:lnTo>
                <a:close/>
              </a:path>
              <a:path w="223520" h="385445">
                <a:moveTo>
                  <a:pt x="202564" y="0"/>
                </a:moveTo>
                <a:lnTo>
                  <a:pt x="160861" y="19272"/>
                </a:lnTo>
                <a:lnTo>
                  <a:pt x="115442" y="68834"/>
                </a:lnTo>
                <a:lnTo>
                  <a:pt x="92379" y="152542"/>
                </a:lnTo>
                <a:lnTo>
                  <a:pt x="77519" y="212851"/>
                </a:lnTo>
                <a:lnTo>
                  <a:pt x="64805" y="265755"/>
                </a:lnTo>
                <a:lnTo>
                  <a:pt x="57403" y="296925"/>
                </a:lnTo>
                <a:lnTo>
                  <a:pt x="72897" y="303275"/>
                </a:lnTo>
                <a:lnTo>
                  <a:pt x="99948" y="236600"/>
                </a:lnTo>
                <a:lnTo>
                  <a:pt x="110108" y="227964"/>
                </a:lnTo>
                <a:lnTo>
                  <a:pt x="152344" y="227964"/>
                </a:lnTo>
                <a:lnTo>
                  <a:pt x="171091" y="196488"/>
                </a:lnTo>
                <a:lnTo>
                  <a:pt x="198657" y="147556"/>
                </a:lnTo>
                <a:lnTo>
                  <a:pt x="217042" y="109981"/>
                </a:lnTo>
                <a:lnTo>
                  <a:pt x="218245" y="103405"/>
                </a:lnTo>
                <a:lnTo>
                  <a:pt x="170620" y="103405"/>
                </a:lnTo>
                <a:lnTo>
                  <a:pt x="161289" y="101726"/>
                </a:lnTo>
                <a:lnTo>
                  <a:pt x="153366" y="96389"/>
                </a:lnTo>
                <a:lnTo>
                  <a:pt x="148193" y="88550"/>
                </a:lnTo>
                <a:lnTo>
                  <a:pt x="146234" y="79331"/>
                </a:lnTo>
                <a:lnTo>
                  <a:pt x="147954" y="69850"/>
                </a:lnTo>
                <a:lnTo>
                  <a:pt x="153189" y="62007"/>
                </a:lnTo>
                <a:lnTo>
                  <a:pt x="161004" y="56832"/>
                </a:lnTo>
                <a:lnTo>
                  <a:pt x="170136" y="54990"/>
                </a:lnTo>
                <a:lnTo>
                  <a:pt x="220545" y="54990"/>
                </a:lnTo>
                <a:lnTo>
                  <a:pt x="218995" y="43037"/>
                </a:lnTo>
                <a:lnTo>
                  <a:pt x="210131" y="16095"/>
                </a:lnTo>
                <a:lnTo>
                  <a:pt x="202564" y="0"/>
                </a:lnTo>
                <a:close/>
              </a:path>
              <a:path w="223520" h="385445">
                <a:moveTo>
                  <a:pt x="59181" y="212851"/>
                </a:moveTo>
                <a:lnTo>
                  <a:pt x="38665" y="222174"/>
                </a:lnTo>
                <a:lnTo>
                  <a:pt x="17827" y="237902"/>
                </a:lnTo>
                <a:lnTo>
                  <a:pt x="2871" y="261393"/>
                </a:lnTo>
                <a:lnTo>
                  <a:pt x="0" y="294004"/>
                </a:lnTo>
                <a:lnTo>
                  <a:pt x="10566" y="288303"/>
                </a:lnTo>
                <a:lnTo>
                  <a:pt x="21288" y="284210"/>
                </a:lnTo>
                <a:lnTo>
                  <a:pt x="32129" y="281807"/>
                </a:lnTo>
                <a:lnTo>
                  <a:pt x="43052" y="281177"/>
                </a:lnTo>
                <a:lnTo>
                  <a:pt x="46216" y="268358"/>
                </a:lnTo>
                <a:lnTo>
                  <a:pt x="50069" y="252158"/>
                </a:lnTo>
                <a:lnTo>
                  <a:pt x="54447" y="233386"/>
                </a:lnTo>
                <a:lnTo>
                  <a:pt x="59181" y="212851"/>
                </a:lnTo>
                <a:close/>
              </a:path>
              <a:path w="223520" h="385445">
                <a:moveTo>
                  <a:pt x="220545" y="54990"/>
                </a:moveTo>
                <a:lnTo>
                  <a:pt x="170136" y="54990"/>
                </a:lnTo>
                <a:lnTo>
                  <a:pt x="179915" y="56832"/>
                </a:lnTo>
                <a:lnTo>
                  <a:pt x="179673" y="56832"/>
                </a:lnTo>
                <a:lnTo>
                  <a:pt x="187461" y="62007"/>
                </a:lnTo>
                <a:lnTo>
                  <a:pt x="192547" y="69627"/>
                </a:lnTo>
                <a:lnTo>
                  <a:pt x="194419" y="78628"/>
                </a:lnTo>
                <a:lnTo>
                  <a:pt x="192658" y="88011"/>
                </a:lnTo>
                <a:lnTo>
                  <a:pt x="187328" y="96047"/>
                </a:lnTo>
                <a:lnTo>
                  <a:pt x="179641" y="101345"/>
                </a:lnTo>
                <a:lnTo>
                  <a:pt x="170620" y="103405"/>
                </a:lnTo>
                <a:lnTo>
                  <a:pt x="218245" y="103405"/>
                </a:lnTo>
                <a:lnTo>
                  <a:pt x="223264" y="75955"/>
                </a:lnTo>
                <a:lnTo>
                  <a:pt x="220545" y="54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0"/>
            <a:ext cx="6702425" cy="6858000"/>
          </a:xfrm>
          <a:custGeom>
            <a:avLst/>
            <a:gdLst/>
            <a:ahLst/>
            <a:cxnLst/>
            <a:rect l="l" t="t" r="r" b="b"/>
            <a:pathLst>
              <a:path w="6702425" h="6858000">
                <a:moveTo>
                  <a:pt x="6701917" y="0"/>
                </a:moveTo>
                <a:lnTo>
                  <a:pt x="0" y="0"/>
                </a:lnTo>
                <a:lnTo>
                  <a:pt x="0" y="6857873"/>
                </a:lnTo>
                <a:lnTo>
                  <a:pt x="6701917" y="6857873"/>
                </a:lnTo>
                <a:lnTo>
                  <a:pt x="6701917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42805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METHODOLOGY</a:t>
            </a:r>
            <a:r>
              <a:rPr spc="-114" dirty="0"/>
              <a:t> </a:t>
            </a:r>
            <a:r>
              <a:rPr spc="-30" dirty="0"/>
              <a:t>SUMMARY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6" name="object 6"/>
          <p:cNvSpPr txBox="1"/>
          <p:nvPr/>
        </p:nvSpPr>
        <p:spPr>
          <a:xfrm>
            <a:off x="392074" y="1349773"/>
            <a:ext cx="5626735" cy="49574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Collection</a:t>
            </a:r>
            <a:endParaRPr sz="16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requests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4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Wrangling</a:t>
            </a:r>
            <a:endParaRPr sz="16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535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60AEEE"/>
                </a:solidFill>
                <a:latin typeface="Consolas"/>
                <a:cs typeface="Consolas"/>
              </a:rPr>
              <a:t>.fillna()</a:t>
            </a:r>
            <a:r>
              <a:rPr sz="1400" spc="-3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remove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NaN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1400">
              <a:latin typeface="Microsoft Sans Serif"/>
              <a:cs typeface="Microsoft Sans Serif"/>
            </a:endParaRPr>
          </a:p>
          <a:p>
            <a:pPr marL="534035" marR="705485" lvl="1" indent="-343535">
              <a:lnSpc>
                <a:spcPct val="103600"/>
              </a:lnSpc>
              <a:spcBef>
                <a:spcPts val="54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ABB1BE"/>
                </a:solidFill>
                <a:latin typeface="Consolas"/>
                <a:cs typeface="Consolas"/>
              </a:rPr>
              <a:t>.</a:t>
            </a:r>
            <a:r>
              <a:rPr sz="1400" spc="-10" dirty="0">
                <a:solidFill>
                  <a:srgbClr val="60AEEE"/>
                </a:solidFill>
                <a:latin typeface="Consolas"/>
                <a:cs typeface="Consolas"/>
              </a:rPr>
              <a:t>value_counts</a:t>
            </a:r>
            <a:r>
              <a:rPr sz="1400" spc="-10" dirty="0">
                <a:solidFill>
                  <a:srgbClr val="ABB1BE"/>
                </a:solidFill>
                <a:latin typeface="Consolas"/>
                <a:cs typeface="Consolas"/>
              </a:rPr>
              <a:t>()</a:t>
            </a:r>
            <a:r>
              <a:rPr sz="1400" spc="-380" dirty="0">
                <a:solidFill>
                  <a:srgbClr val="ABB1BE"/>
                </a:solidFill>
                <a:latin typeface="Consolas"/>
                <a:cs typeface="Consolas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following:</a:t>
            </a:r>
            <a:endParaRPr sz="14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61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occurrence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each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endParaRPr sz="12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occurrence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  <a:p>
            <a:pPr marL="534035" indent="-343535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Wingdings"/>
              <a:buChar char=""/>
              <a:tabLst>
                <a:tab pos="53403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shows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following:</a:t>
            </a:r>
            <a:endParaRPr sz="1400">
              <a:latin typeface="Microsoft Sans Serif"/>
              <a:cs typeface="Microsoft Sans Serif"/>
            </a:endParaRPr>
          </a:p>
          <a:p>
            <a:pPr marL="718185" lvl="1" indent="-342900">
              <a:lnSpc>
                <a:spcPct val="100000"/>
              </a:lnSpc>
              <a:spcBef>
                <a:spcPts val="605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did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endParaRPr sz="1200">
              <a:latin typeface="Microsoft Sans Serif"/>
              <a:cs typeface="Microsoft Sans Serif"/>
            </a:endParaRPr>
          </a:p>
          <a:p>
            <a:pPr marL="718185" lvl="1" indent="-342900">
              <a:lnSpc>
                <a:spcPct val="100000"/>
              </a:lnSpc>
              <a:spcBef>
                <a:spcPts val="60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did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endParaRPr sz="12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AutoNum type="arabicPeriod" startAt="3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21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12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Analysis</a:t>
            </a:r>
            <a:endParaRPr sz="1600">
              <a:latin typeface="Microsoft Sans Serif"/>
              <a:cs typeface="Microsoft Sans Serif"/>
            </a:endParaRPr>
          </a:p>
          <a:p>
            <a:pPr marL="534035" marR="440690" lvl="1" indent="-343535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queries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manipulate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534035" marR="5080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403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Pandas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Matplotlib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relationships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variables,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5746" y="1349773"/>
            <a:ext cx="5489575" cy="31591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AutoNum type="arabicPeriod" startAt="4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114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Visual</a:t>
            </a:r>
            <a:r>
              <a:rPr sz="1600" spc="10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Analytics</a:t>
            </a:r>
            <a:endParaRPr sz="1600">
              <a:latin typeface="Microsoft Sans Serif"/>
              <a:cs typeface="Microsoft Sans Serif"/>
            </a:endParaRPr>
          </a:p>
          <a:p>
            <a:pPr marL="533400" lvl="1" indent="-342900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53340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Geospatial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Folium</a:t>
            </a:r>
            <a:endParaRPr sz="1400">
              <a:latin typeface="Microsoft Sans Serif"/>
              <a:cs typeface="Microsoft Sans Serif"/>
            </a:endParaRPr>
          </a:p>
          <a:p>
            <a:pPr marL="533400" lvl="1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Arial MT"/>
              <a:buChar char="•"/>
              <a:tabLst>
                <a:tab pos="533400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Plotly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605"/>
              </a:spcBef>
              <a:buAutoNum type="arabicPeriod" startAt="4"/>
              <a:tabLst>
                <a:tab pos="354965" algn="l"/>
              </a:tabLst>
            </a:pP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Data</a:t>
            </a:r>
            <a:r>
              <a:rPr sz="1600" spc="8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Modelling</a:t>
            </a:r>
            <a:r>
              <a:rPr sz="1600" spc="130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12ABDB"/>
                </a:solidFill>
                <a:latin typeface="Microsoft Sans Serif"/>
                <a:cs typeface="Microsoft Sans Serif"/>
              </a:rPr>
              <a:t>and</a:t>
            </a:r>
            <a:r>
              <a:rPr sz="1600" spc="85" dirty="0">
                <a:solidFill>
                  <a:srgbClr val="12ABDB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12ABDB"/>
                </a:solidFill>
                <a:latin typeface="Microsoft Sans Serif"/>
                <a:cs typeface="Microsoft Sans Serif"/>
              </a:rPr>
              <a:t>Evaluation</a:t>
            </a:r>
            <a:endParaRPr sz="1600">
              <a:latin typeface="Microsoft Sans Serif"/>
              <a:cs typeface="Microsoft Sans Serif"/>
            </a:endParaRPr>
          </a:p>
          <a:p>
            <a:pPr marL="533400" lvl="1" indent="-342900">
              <a:lnSpc>
                <a:spcPct val="100000"/>
              </a:lnSpc>
              <a:spcBef>
                <a:spcPts val="595"/>
              </a:spcBef>
              <a:buClr>
                <a:srgbClr val="006FAC"/>
              </a:buClr>
              <a:buFont typeface="Arial MT"/>
              <a:buChar char="•"/>
              <a:tabLst>
                <a:tab pos="533400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Scikit-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to:</a:t>
            </a:r>
            <a:endParaRPr sz="14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61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Pre-process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(standardize)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12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54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the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train_test_split</a:t>
            </a:r>
            <a:endParaRPr sz="1200">
              <a:latin typeface="Consolas"/>
              <a:cs typeface="Consolas"/>
            </a:endParaRPr>
          </a:p>
          <a:p>
            <a:pPr marL="718185" lvl="2" indent="-342900">
              <a:lnSpc>
                <a:spcPct val="100000"/>
              </a:lnSpc>
              <a:spcBef>
                <a:spcPts val="66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endParaRPr sz="1200">
              <a:latin typeface="Microsoft Sans Serif"/>
              <a:cs typeface="Microsoft Sans Serif"/>
            </a:endParaRPr>
          </a:p>
          <a:p>
            <a:pPr marL="718185" lvl="2" indent="-342900">
              <a:lnSpc>
                <a:spcPct val="100000"/>
              </a:lnSpc>
              <a:spcBef>
                <a:spcPts val="540"/>
              </a:spcBef>
              <a:buClr>
                <a:srgbClr val="12ABDB"/>
              </a:buClr>
              <a:buFont typeface="Arial MT"/>
              <a:buChar char="•"/>
              <a:tabLst>
                <a:tab pos="71818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Find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hyperparameters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GridSearchCV</a:t>
            </a:r>
            <a:endParaRPr sz="1200">
              <a:latin typeface="Consolas"/>
              <a:cs typeface="Consolas"/>
            </a:endParaRPr>
          </a:p>
          <a:p>
            <a:pPr marL="533400" indent="-342900">
              <a:lnSpc>
                <a:spcPct val="100000"/>
              </a:lnSpc>
              <a:spcBef>
                <a:spcPts val="655"/>
              </a:spcBef>
              <a:buClr>
                <a:srgbClr val="006FAC"/>
              </a:buClr>
              <a:buFont typeface="Wingdings"/>
              <a:buChar char=""/>
              <a:tabLst>
                <a:tab pos="533400" algn="l"/>
              </a:tabLst>
            </a:pP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Plotting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matrices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5334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533400" algn="l"/>
              </a:tabLst>
            </a:pP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Assessing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14" dirty="0"/>
              <a:t> </a:t>
            </a:r>
            <a:r>
              <a:rPr spc="-85" dirty="0"/>
              <a:t>COLLECTION</a:t>
            </a:r>
            <a:r>
              <a:rPr spc="-90" dirty="0"/>
              <a:t> </a:t>
            </a:r>
            <a:r>
              <a:rPr spc="530" dirty="0"/>
              <a:t>–</a:t>
            </a:r>
            <a:r>
              <a:rPr spc="-95" dirty="0"/>
              <a:t> </a:t>
            </a:r>
            <a:r>
              <a:rPr spc="-180" dirty="0">
                <a:solidFill>
                  <a:srgbClr val="12ABDB"/>
                </a:solidFill>
              </a:rPr>
              <a:t>SPACE</a:t>
            </a:r>
            <a:r>
              <a:rPr spc="-75" dirty="0">
                <a:solidFill>
                  <a:srgbClr val="12ABDB"/>
                </a:solidFill>
              </a:rPr>
              <a:t> </a:t>
            </a:r>
            <a:r>
              <a:rPr dirty="0">
                <a:solidFill>
                  <a:srgbClr val="12ABDB"/>
                </a:solidFill>
              </a:rPr>
              <a:t>X</a:t>
            </a:r>
            <a:r>
              <a:rPr spc="-75" dirty="0">
                <a:solidFill>
                  <a:srgbClr val="12ABDB"/>
                </a:solidFill>
              </a:rPr>
              <a:t> </a:t>
            </a:r>
            <a:r>
              <a:rPr spc="-215" dirty="0">
                <a:solidFill>
                  <a:srgbClr val="12ABDB"/>
                </a:solidFill>
              </a:rPr>
              <a:t>REST</a:t>
            </a:r>
            <a:r>
              <a:rPr spc="-114" dirty="0">
                <a:solidFill>
                  <a:srgbClr val="12ABDB"/>
                </a:solidFill>
              </a:rPr>
              <a:t> </a:t>
            </a:r>
            <a:r>
              <a:rPr spc="-25" dirty="0">
                <a:solidFill>
                  <a:srgbClr val="12ABDB"/>
                </a:solidFill>
              </a:rPr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968" y="1086104"/>
            <a:ext cx="58451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retrieve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launches,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including 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1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used,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delivered,</a:t>
            </a:r>
            <a:r>
              <a:rPr sz="1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specifications,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specifications,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77811" y="237743"/>
            <a:ext cx="4191000" cy="1390015"/>
            <a:chOff x="6877811" y="237743"/>
            <a:chExt cx="4191000" cy="1390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4071" y="438911"/>
              <a:ext cx="3208020" cy="3169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599" y="1085088"/>
              <a:ext cx="3901440" cy="4709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4071" y="729995"/>
              <a:ext cx="3208020" cy="2804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21829" y="383285"/>
              <a:ext cx="4032885" cy="1229995"/>
            </a:xfrm>
            <a:custGeom>
              <a:avLst/>
              <a:gdLst/>
              <a:ahLst/>
              <a:cxnLst/>
              <a:rect l="l" t="t" r="r" b="b"/>
              <a:pathLst>
                <a:path w="4032884" h="1229995">
                  <a:moveTo>
                    <a:pt x="0" y="119634"/>
                  </a:moveTo>
                  <a:lnTo>
                    <a:pt x="9405" y="73080"/>
                  </a:lnTo>
                  <a:lnTo>
                    <a:pt x="35051" y="35051"/>
                  </a:lnTo>
                  <a:lnTo>
                    <a:pt x="73080" y="9405"/>
                  </a:lnTo>
                  <a:lnTo>
                    <a:pt x="119634" y="0"/>
                  </a:lnTo>
                  <a:lnTo>
                    <a:pt x="3912870" y="0"/>
                  </a:lnTo>
                  <a:lnTo>
                    <a:pt x="3959423" y="9405"/>
                  </a:lnTo>
                  <a:lnTo>
                    <a:pt x="3997452" y="35051"/>
                  </a:lnTo>
                  <a:lnTo>
                    <a:pt x="4023098" y="73080"/>
                  </a:lnTo>
                  <a:lnTo>
                    <a:pt x="4032504" y="119634"/>
                  </a:lnTo>
                  <a:lnTo>
                    <a:pt x="4032504" y="1110234"/>
                  </a:lnTo>
                  <a:lnTo>
                    <a:pt x="4023098" y="1156787"/>
                  </a:lnTo>
                  <a:lnTo>
                    <a:pt x="3997452" y="1194815"/>
                  </a:lnTo>
                  <a:lnTo>
                    <a:pt x="3959423" y="1220462"/>
                  </a:lnTo>
                  <a:lnTo>
                    <a:pt x="3912870" y="1229867"/>
                  </a:lnTo>
                  <a:lnTo>
                    <a:pt x="119634" y="1229867"/>
                  </a:lnTo>
                  <a:lnTo>
                    <a:pt x="73080" y="1220462"/>
                  </a:lnTo>
                  <a:lnTo>
                    <a:pt x="35052" y="1194815"/>
                  </a:lnTo>
                  <a:lnTo>
                    <a:pt x="9405" y="1156787"/>
                  </a:lnTo>
                  <a:lnTo>
                    <a:pt x="0" y="1110234"/>
                  </a:lnTo>
                  <a:lnTo>
                    <a:pt x="0" y="119634"/>
                  </a:lnTo>
                  <a:close/>
                </a:path>
              </a:pathLst>
            </a:custGeom>
            <a:ln w="28574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77811" y="23774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90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665719" y="4312920"/>
            <a:ext cx="2615565" cy="646430"/>
            <a:chOff x="7665719" y="4312920"/>
            <a:chExt cx="2615565" cy="6464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7743" y="4456176"/>
              <a:ext cx="2360676" cy="4693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09737" y="4440174"/>
              <a:ext cx="2456815" cy="504825"/>
            </a:xfrm>
            <a:custGeom>
              <a:avLst/>
              <a:gdLst/>
              <a:ahLst/>
              <a:cxnLst/>
              <a:rect l="l" t="t" r="r" b="b"/>
              <a:pathLst>
                <a:path w="2456815" h="504825">
                  <a:moveTo>
                    <a:pt x="0" y="49021"/>
                  </a:moveTo>
                  <a:lnTo>
                    <a:pt x="3855" y="29950"/>
                  </a:lnTo>
                  <a:lnTo>
                    <a:pt x="14366" y="14366"/>
                  </a:lnTo>
                  <a:lnTo>
                    <a:pt x="29950" y="3855"/>
                  </a:lnTo>
                  <a:lnTo>
                    <a:pt x="49021" y="0"/>
                  </a:lnTo>
                  <a:lnTo>
                    <a:pt x="2407665" y="0"/>
                  </a:lnTo>
                  <a:lnTo>
                    <a:pt x="2426737" y="3855"/>
                  </a:lnTo>
                  <a:lnTo>
                    <a:pt x="2442321" y="14366"/>
                  </a:lnTo>
                  <a:lnTo>
                    <a:pt x="2452832" y="29950"/>
                  </a:lnTo>
                  <a:lnTo>
                    <a:pt x="2456687" y="49021"/>
                  </a:lnTo>
                  <a:lnTo>
                    <a:pt x="2456687" y="455421"/>
                  </a:lnTo>
                  <a:lnTo>
                    <a:pt x="2452832" y="474493"/>
                  </a:lnTo>
                  <a:lnTo>
                    <a:pt x="2442321" y="490077"/>
                  </a:lnTo>
                  <a:lnTo>
                    <a:pt x="2426737" y="500588"/>
                  </a:lnTo>
                  <a:lnTo>
                    <a:pt x="2407665" y="504444"/>
                  </a:lnTo>
                  <a:lnTo>
                    <a:pt x="49021" y="504444"/>
                  </a:lnTo>
                  <a:lnTo>
                    <a:pt x="29950" y="500588"/>
                  </a:lnTo>
                  <a:lnTo>
                    <a:pt x="14366" y="490077"/>
                  </a:lnTo>
                  <a:lnTo>
                    <a:pt x="3855" y="474493"/>
                  </a:lnTo>
                  <a:lnTo>
                    <a:pt x="0" y="455421"/>
                  </a:lnTo>
                  <a:lnTo>
                    <a:pt x="0" y="49021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5719" y="431292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5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830823" y="1706879"/>
            <a:ext cx="6329045" cy="2536190"/>
            <a:chOff x="5830823" y="1706879"/>
            <a:chExt cx="6329045" cy="253619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3703" y="1868423"/>
              <a:ext cx="1420368" cy="23149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5888" y="1824227"/>
              <a:ext cx="1551431" cy="24018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9135" y="1891283"/>
              <a:ext cx="2973324" cy="22692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32169" y="1824989"/>
              <a:ext cx="6213475" cy="2403475"/>
            </a:xfrm>
            <a:custGeom>
              <a:avLst/>
              <a:gdLst/>
              <a:ahLst/>
              <a:cxnLst/>
              <a:rect l="l" t="t" r="r" b="b"/>
              <a:pathLst>
                <a:path w="6213475" h="2403475">
                  <a:moveTo>
                    <a:pt x="0" y="233680"/>
                  </a:moveTo>
                  <a:lnTo>
                    <a:pt x="4748" y="186592"/>
                  </a:lnTo>
                  <a:lnTo>
                    <a:pt x="18367" y="142732"/>
                  </a:lnTo>
                  <a:lnTo>
                    <a:pt x="39915" y="103038"/>
                  </a:lnTo>
                  <a:lnTo>
                    <a:pt x="68453" y="68453"/>
                  </a:lnTo>
                  <a:lnTo>
                    <a:pt x="103038" y="39915"/>
                  </a:lnTo>
                  <a:lnTo>
                    <a:pt x="142732" y="18367"/>
                  </a:lnTo>
                  <a:lnTo>
                    <a:pt x="186592" y="4748"/>
                  </a:lnTo>
                  <a:lnTo>
                    <a:pt x="233679" y="0"/>
                  </a:lnTo>
                  <a:lnTo>
                    <a:pt x="5979668" y="0"/>
                  </a:lnTo>
                  <a:lnTo>
                    <a:pt x="6026755" y="4748"/>
                  </a:lnTo>
                  <a:lnTo>
                    <a:pt x="6070615" y="18367"/>
                  </a:lnTo>
                  <a:lnTo>
                    <a:pt x="6110309" y="39915"/>
                  </a:lnTo>
                  <a:lnTo>
                    <a:pt x="6144895" y="68453"/>
                  </a:lnTo>
                  <a:lnTo>
                    <a:pt x="6173432" y="103038"/>
                  </a:lnTo>
                  <a:lnTo>
                    <a:pt x="6194980" y="142732"/>
                  </a:lnTo>
                  <a:lnTo>
                    <a:pt x="6208599" y="186592"/>
                  </a:lnTo>
                  <a:lnTo>
                    <a:pt x="6213348" y="233680"/>
                  </a:lnTo>
                  <a:lnTo>
                    <a:pt x="6213348" y="2169668"/>
                  </a:lnTo>
                  <a:lnTo>
                    <a:pt x="6208599" y="2216755"/>
                  </a:lnTo>
                  <a:lnTo>
                    <a:pt x="6194980" y="2260615"/>
                  </a:lnTo>
                  <a:lnTo>
                    <a:pt x="6173432" y="2300309"/>
                  </a:lnTo>
                  <a:lnTo>
                    <a:pt x="6144895" y="2334895"/>
                  </a:lnTo>
                  <a:lnTo>
                    <a:pt x="6110309" y="2363432"/>
                  </a:lnTo>
                  <a:lnTo>
                    <a:pt x="6070615" y="2384980"/>
                  </a:lnTo>
                  <a:lnTo>
                    <a:pt x="6026755" y="2398599"/>
                  </a:lnTo>
                  <a:lnTo>
                    <a:pt x="5979668" y="2403348"/>
                  </a:lnTo>
                  <a:lnTo>
                    <a:pt x="233679" y="2403348"/>
                  </a:lnTo>
                  <a:lnTo>
                    <a:pt x="186592" y="2398599"/>
                  </a:lnTo>
                  <a:lnTo>
                    <a:pt x="142732" y="2384980"/>
                  </a:lnTo>
                  <a:lnTo>
                    <a:pt x="103038" y="2363432"/>
                  </a:lnTo>
                  <a:lnTo>
                    <a:pt x="68452" y="2334895"/>
                  </a:lnTo>
                  <a:lnTo>
                    <a:pt x="39915" y="2300309"/>
                  </a:lnTo>
                  <a:lnTo>
                    <a:pt x="18367" y="2260615"/>
                  </a:lnTo>
                  <a:lnTo>
                    <a:pt x="4748" y="2216755"/>
                  </a:lnTo>
                  <a:lnTo>
                    <a:pt x="0" y="2169668"/>
                  </a:lnTo>
                  <a:lnTo>
                    <a:pt x="0" y="23368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30823" y="1706879"/>
              <a:ext cx="288290" cy="287020"/>
            </a:xfrm>
            <a:custGeom>
              <a:avLst/>
              <a:gdLst/>
              <a:ahLst/>
              <a:cxnLst/>
              <a:rect l="l" t="t" r="r" b="b"/>
              <a:pathLst>
                <a:path w="288289" h="287019">
                  <a:moveTo>
                    <a:pt x="144017" y="0"/>
                  </a:moveTo>
                  <a:lnTo>
                    <a:pt x="98511" y="7303"/>
                  </a:lnTo>
                  <a:lnTo>
                    <a:pt x="58978" y="27639"/>
                  </a:lnTo>
                  <a:lnTo>
                    <a:pt x="27797" y="58649"/>
                  </a:lnTo>
                  <a:lnTo>
                    <a:pt x="7345" y="97974"/>
                  </a:lnTo>
                  <a:lnTo>
                    <a:pt x="0" y="143256"/>
                  </a:lnTo>
                  <a:lnTo>
                    <a:pt x="7345" y="188537"/>
                  </a:lnTo>
                  <a:lnTo>
                    <a:pt x="27797" y="227862"/>
                  </a:lnTo>
                  <a:lnTo>
                    <a:pt x="58978" y="258872"/>
                  </a:lnTo>
                  <a:lnTo>
                    <a:pt x="98511" y="279208"/>
                  </a:lnTo>
                  <a:lnTo>
                    <a:pt x="144017" y="286512"/>
                  </a:lnTo>
                  <a:lnTo>
                    <a:pt x="189524" y="279208"/>
                  </a:lnTo>
                  <a:lnTo>
                    <a:pt x="229057" y="258872"/>
                  </a:lnTo>
                  <a:lnTo>
                    <a:pt x="260238" y="227862"/>
                  </a:lnTo>
                  <a:lnTo>
                    <a:pt x="280690" y="188537"/>
                  </a:lnTo>
                  <a:lnTo>
                    <a:pt x="288036" y="143256"/>
                  </a:lnTo>
                  <a:lnTo>
                    <a:pt x="280690" y="97974"/>
                  </a:lnTo>
                  <a:lnTo>
                    <a:pt x="260238" y="58649"/>
                  </a:lnTo>
                  <a:lnTo>
                    <a:pt x="229057" y="27639"/>
                  </a:lnTo>
                  <a:lnTo>
                    <a:pt x="189524" y="7303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205728" y="5042915"/>
            <a:ext cx="5564505" cy="1403985"/>
            <a:chOff x="6205728" y="5042915"/>
            <a:chExt cx="5564505" cy="140398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4948" y="5227319"/>
              <a:ext cx="2904744" cy="3200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2300" y="5600699"/>
              <a:ext cx="4131563" cy="2301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99276" y="5884163"/>
              <a:ext cx="5277612" cy="4754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20790" y="5156453"/>
              <a:ext cx="5434965" cy="1275715"/>
            </a:xfrm>
            <a:custGeom>
              <a:avLst/>
              <a:gdLst/>
              <a:ahLst/>
              <a:cxnLst/>
              <a:rect l="l" t="t" r="r" b="b"/>
              <a:pathLst>
                <a:path w="5434965" h="1275714">
                  <a:moveTo>
                    <a:pt x="0" y="124079"/>
                  </a:moveTo>
                  <a:lnTo>
                    <a:pt x="9743" y="75759"/>
                  </a:lnTo>
                  <a:lnTo>
                    <a:pt x="36321" y="36322"/>
                  </a:lnTo>
                  <a:lnTo>
                    <a:pt x="75759" y="9743"/>
                  </a:lnTo>
                  <a:lnTo>
                    <a:pt x="124079" y="0"/>
                  </a:lnTo>
                  <a:lnTo>
                    <a:pt x="5310505" y="0"/>
                  </a:lnTo>
                  <a:lnTo>
                    <a:pt x="5358824" y="9743"/>
                  </a:lnTo>
                  <a:lnTo>
                    <a:pt x="5398262" y="36322"/>
                  </a:lnTo>
                  <a:lnTo>
                    <a:pt x="5424840" y="75759"/>
                  </a:lnTo>
                  <a:lnTo>
                    <a:pt x="5434584" y="124079"/>
                  </a:lnTo>
                  <a:lnTo>
                    <a:pt x="5434584" y="1151559"/>
                  </a:lnTo>
                  <a:lnTo>
                    <a:pt x="5424840" y="1199839"/>
                  </a:lnTo>
                  <a:lnTo>
                    <a:pt x="5398262" y="1239262"/>
                  </a:lnTo>
                  <a:lnTo>
                    <a:pt x="5358824" y="1265841"/>
                  </a:lnTo>
                  <a:lnTo>
                    <a:pt x="5310505" y="1275588"/>
                  </a:lnTo>
                  <a:lnTo>
                    <a:pt x="124079" y="1275588"/>
                  </a:lnTo>
                  <a:lnTo>
                    <a:pt x="75759" y="1265841"/>
                  </a:lnTo>
                  <a:lnTo>
                    <a:pt x="36322" y="1239262"/>
                  </a:lnTo>
                  <a:lnTo>
                    <a:pt x="9743" y="1199839"/>
                  </a:lnTo>
                  <a:lnTo>
                    <a:pt x="0" y="1151559"/>
                  </a:lnTo>
                  <a:lnTo>
                    <a:pt x="0" y="124079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05728" y="504291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65950" y="277748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53604" y="435330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19978" y="1746250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93865" y="508355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9539" y="2051304"/>
            <a:ext cx="5416550" cy="664845"/>
            <a:chOff x="129539" y="2051304"/>
            <a:chExt cx="5416550" cy="664845"/>
          </a:xfrm>
        </p:grpSpPr>
        <p:sp>
          <p:nvSpPr>
            <p:cNvPr id="31" name="object 31"/>
            <p:cNvSpPr/>
            <p:nvPr/>
          </p:nvSpPr>
          <p:spPr>
            <a:xfrm>
              <a:off x="266700" y="2199132"/>
              <a:ext cx="5279390" cy="516890"/>
            </a:xfrm>
            <a:custGeom>
              <a:avLst/>
              <a:gdLst/>
              <a:ahLst/>
              <a:cxnLst/>
              <a:rect l="l" t="t" r="r" b="b"/>
              <a:pathLst>
                <a:path w="5279390" h="516889">
                  <a:moveTo>
                    <a:pt x="5228844" y="0"/>
                  </a:moveTo>
                  <a:lnTo>
                    <a:pt x="50228" y="0"/>
                  </a:lnTo>
                  <a:lnTo>
                    <a:pt x="30678" y="3946"/>
                  </a:lnTo>
                  <a:lnTo>
                    <a:pt x="14712" y="14716"/>
                  </a:lnTo>
                  <a:lnTo>
                    <a:pt x="3947" y="30700"/>
                  </a:lnTo>
                  <a:lnTo>
                    <a:pt x="0" y="50291"/>
                  </a:lnTo>
                  <a:lnTo>
                    <a:pt x="0" y="466343"/>
                  </a:lnTo>
                  <a:lnTo>
                    <a:pt x="3947" y="485935"/>
                  </a:lnTo>
                  <a:lnTo>
                    <a:pt x="14712" y="501919"/>
                  </a:lnTo>
                  <a:lnTo>
                    <a:pt x="30678" y="512689"/>
                  </a:lnTo>
                  <a:lnTo>
                    <a:pt x="50228" y="516635"/>
                  </a:lnTo>
                  <a:lnTo>
                    <a:pt x="5228844" y="516635"/>
                  </a:lnTo>
                  <a:lnTo>
                    <a:pt x="5248435" y="512689"/>
                  </a:lnTo>
                  <a:lnTo>
                    <a:pt x="5264419" y="501919"/>
                  </a:lnTo>
                  <a:lnTo>
                    <a:pt x="5275189" y="485935"/>
                  </a:lnTo>
                  <a:lnTo>
                    <a:pt x="5279136" y="466343"/>
                  </a:lnTo>
                  <a:lnTo>
                    <a:pt x="5279136" y="50291"/>
                  </a:lnTo>
                  <a:lnTo>
                    <a:pt x="5275189" y="30700"/>
                  </a:lnTo>
                  <a:lnTo>
                    <a:pt x="5264419" y="14716"/>
                  </a:lnTo>
                  <a:lnTo>
                    <a:pt x="5248435" y="3946"/>
                  </a:lnTo>
                  <a:lnTo>
                    <a:pt x="52288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9539" y="2051304"/>
              <a:ext cx="274320" cy="288290"/>
            </a:xfrm>
            <a:custGeom>
              <a:avLst/>
              <a:gdLst/>
              <a:ahLst/>
              <a:cxnLst/>
              <a:rect l="l" t="t" r="r" b="b"/>
              <a:pathLst>
                <a:path w="274320" h="288289">
                  <a:moveTo>
                    <a:pt x="137160" y="0"/>
                  </a:moveTo>
                  <a:lnTo>
                    <a:pt x="93805" y="7345"/>
                  </a:lnTo>
                  <a:lnTo>
                    <a:pt x="56153" y="27797"/>
                  </a:lnTo>
                  <a:lnTo>
                    <a:pt x="26462" y="58978"/>
                  </a:lnTo>
                  <a:lnTo>
                    <a:pt x="6992" y="98511"/>
                  </a:lnTo>
                  <a:lnTo>
                    <a:pt x="0" y="144018"/>
                  </a:lnTo>
                  <a:lnTo>
                    <a:pt x="6992" y="189524"/>
                  </a:lnTo>
                  <a:lnTo>
                    <a:pt x="26462" y="229057"/>
                  </a:lnTo>
                  <a:lnTo>
                    <a:pt x="56153" y="260238"/>
                  </a:lnTo>
                  <a:lnTo>
                    <a:pt x="93805" y="280690"/>
                  </a:lnTo>
                  <a:lnTo>
                    <a:pt x="137160" y="288036"/>
                  </a:lnTo>
                  <a:lnTo>
                    <a:pt x="180514" y="280690"/>
                  </a:lnTo>
                  <a:lnTo>
                    <a:pt x="218166" y="260238"/>
                  </a:lnTo>
                  <a:lnTo>
                    <a:pt x="247857" y="229057"/>
                  </a:lnTo>
                  <a:lnTo>
                    <a:pt x="267327" y="189524"/>
                  </a:lnTo>
                  <a:lnTo>
                    <a:pt x="274320" y="144018"/>
                  </a:lnTo>
                  <a:lnTo>
                    <a:pt x="267327" y="98511"/>
                  </a:lnTo>
                  <a:lnTo>
                    <a:pt x="247857" y="58978"/>
                  </a:lnTo>
                  <a:lnTo>
                    <a:pt x="218166" y="27797"/>
                  </a:lnTo>
                  <a:lnTo>
                    <a:pt x="180514" y="7345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10718" y="2091944"/>
            <a:ext cx="484632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9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  <a:p>
            <a:pPr marL="429259" indent="-287020">
              <a:lnSpc>
                <a:spcPts val="1390"/>
              </a:lnSpc>
              <a:buFont typeface="Arial MT"/>
              <a:buChar char="•"/>
              <a:tabLst>
                <a:tab pos="429259" algn="l"/>
              </a:tabLst>
            </a:pPr>
            <a:r>
              <a:rPr sz="1200" dirty="0">
                <a:latin typeface="Microsoft Sans Serif"/>
                <a:cs typeface="Microsoft Sans Serif"/>
              </a:rPr>
              <a:t>Make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 </a:t>
            </a:r>
            <a:r>
              <a:rPr sz="1200" spc="-120" dirty="0">
                <a:latin typeface="Microsoft Sans Serif"/>
                <a:cs typeface="Microsoft Sans Serif"/>
              </a:rPr>
              <a:t>GET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response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45" dirty="0">
                <a:latin typeface="Microsoft Sans Serif"/>
                <a:cs typeface="Microsoft Sans Serif"/>
              </a:rPr>
              <a:t>SpaceX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14" dirty="0">
                <a:latin typeface="Microsoft Sans Serif"/>
                <a:cs typeface="Microsoft Sans Serif"/>
              </a:rPr>
              <a:t>REST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API</a:t>
            </a:r>
            <a:endParaRPr sz="1200">
              <a:latin typeface="Microsoft Sans Serif"/>
              <a:cs typeface="Microsoft Sans Serif"/>
            </a:endParaRPr>
          </a:p>
          <a:p>
            <a:pPr marL="429259" indent="-287020">
              <a:lnSpc>
                <a:spcPct val="100000"/>
              </a:lnSpc>
              <a:buFont typeface="Arial MT"/>
              <a:buChar char="•"/>
              <a:tabLst>
                <a:tab pos="429259" algn="l"/>
              </a:tabLst>
            </a:pPr>
            <a:r>
              <a:rPr sz="1200" dirty="0">
                <a:latin typeface="Microsoft Sans Serif"/>
                <a:cs typeface="Microsoft Sans Serif"/>
              </a:rPr>
              <a:t>Convert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response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dirty="0">
                <a:latin typeface="Microsoft Sans Serif"/>
                <a:cs typeface="Microsoft Sans Serif"/>
              </a:rPr>
              <a:t> .json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file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then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Pandas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DataFrame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29539" y="3035807"/>
            <a:ext cx="5424170" cy="1100455"/>
            <a:chOff x="129539" y="3035807"/>
            <a:chExt cx="5424170" cy="1100455"/>
          </a:xfrm>
        </p:grpSpPr>
        <p:sp>
          <p:nvSpPr>
            <p:cNvPr id="35" name="object 35"/>
            <p:cNvSpPr/>
            <p:nvPr/>
          </p:nvSpPr>
          <p:spPr>
            <a:xfrm>
              <a:off x="274319" y="3183635"/>
              <a:ext cx="5279390" cy="952500"/>
            </a:xfrm>
            <a:custGeom>
              <a:avLst/>
              <a:gdLst/>
              <a:ahLst/>
              <a:cxnLst/>
              <a:rect l="l" t="t" r="r" b="b"/>
              <a:pathLst>
                <a:path w="5279390" h="952500">
                  <a:moveTo>
                    <a:pt x="5186553" y="0"/>
                  </a:moveTo>
                  <a:lnTo>
                    <a:pt x="92608" y="0"/>
                  </a:lnTo>
                  <a:lnTo>
                    <a:pt x="56562" y="7268"/>
                  </a:lnTo>
                  <a:lnTo>
                    <a:pt x="27125" y="27098"/>
                  </a:lnTo>
                  <a:lnTo>
                    <a:pt x="7278" y="56524"/>
                  </a:lnTo>
                  <a:lnTo>
                    <a:pt x="0" y="92583"/>
                  </a:lnTo>
                  <a:lnTo>
                    <a:pt x="0" y="859916"/>
                  </a:lnTo>
                  <a:lnTo>
                    <a:pt x="7278" y="895975"/>
                  </a:lnTo>
                  <a:lnTo>
                    <a:pt x="27125" y="925401"/>
                  </a:lnTo>
                  <a:lnTo>
                    <a:pt x="56562" y="945231"/>
                  </a:lnTo>
                  <a:lnTo>
                    <a:pt x="92608" y="952500"/>
                  </a:lnTo>
                  <a:lnTo>
                    <a:pt x="5186553" y="952500"/>
                  </a:lnTo>
                  <a:lnTo>
                    <a:pt x="5222611" y="945231"/>
                  </a:lnTo>
                  <a:lnTo>
                    <a:pt x="5252037" y="925401"/>
                  </a:lnTo>
                  <a:lnTo>
                    <a:pt x="5271867" y="895975"/>
                  </a:lnTo>
                  <a:lnTo>
                    <a:pt x="5279135" y="859916"/>
                  </a:lnTo>
                  <a:lnTo>
                    <a:pt x="5279135" y="92583"/>
                  </a:lnTo>
                  <a:lnTo>
                    <a:pt x="5271867" y="56524"/>
                  </a:lnTo>
                  <a:lnTo>
                    <a:pt x="5252037" y="27098"/>
                  </a:lnTo>
                  <a:lnTo>
                    <a:pt x="5222611" y="7268"/>
                  </a:lnTo>
                  <a:lnTo>
                    <a:pt x="51865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9539" y="303580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17728" y="3054222"/>
            <a:ext cx="5220335" cy="9842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441325" algn="l"/>
              </a:tabLst>
            </a:pPr>
            <a:r>
              <a:rPr sz="1200" spc="-35" dirty="0">
                <a:latin typeface="Microsoft Sans Serif"/>
                <a:cs typeface="Microsoft Sans Serif"/>
              </a:rPr>
              <a:t>Use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custom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logic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to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clean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006FAC"/>
                </a:solidFill>
                <a:latin typeface="Microsoft Sans Serif"/>
                <a:cs typeface="Microsoft Sans Serif"/>
              </a:rPr>
              <a:t>(see</a:t>
            </a:r>
            <a:r>
              <a:rPr sz="1200" spc="5" dirty="0">
                <a:solidFill>
                  <a:srgbClr val="006FAC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006FAC"/>
                </a:solidFill>
                <a:latin typeface="Microsoft Sans Serif"/>
                <a:cs typeface="Microsoft Sans Serif"/>
              </a:rPr>
              <a:t>Appendix)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dirty="0">
                <a:latin typeface="Microsoft Sans Serif"/>
                <a:cs typeface="Microsoft Sans Serif"/>
              </a:rPr>
              <a:t>Define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lists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for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stored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in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Call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custom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functions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006FAC"/>
                </a:solidFill>
                <a:latin typeface="Microsoft Sans Serif"/>
                <a:cs typeface="Microsoft Sans Serif"/>
              </a:rPr>
              <a:t>(see</a:t>
            </a:r>
            <a:r>
              <a:rPr sz="1200" spc="60" dirty="0">
                <a:solidFill>
                  <a:srgbClr val="006FAC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006FAC"/>
                </a:solidFill>
                <a:latin typeface="Microsoft Sans Serif"/>
                <a:cs typeface="Microsoft Sans Serif"/>
              </a:rPr>
              <a:t>Appendix)</a:t>
            </a:r>
            <a:r>
              <a:rPr sz="1200" spc="60" dirty="0">
                <a:solidFill>
                  <a:srgbClr val="006FAC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retrieve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fill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lists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spc="-35" dirty="0">
                <a:latin typeface="Microsoft Sans Serif"/>
                <a:cs typeface="Microsoft Sans Serif"/>
              </a:rPr>
              <a:t>Use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these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lists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55" dirty="0">
                <a:latin typeface="Microsoft Sans Serif"/>
                <a:cs typeface="Microsoft Sans Serif"/>
              </a:rPr>
              <a:t>as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values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dictionary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construct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 </a:t>
            </a:r>
            <a:r>
              <a:rPr sz="1200" spc="-10" dirty="0">
                <a:latin typeface="Microsoft Sans Serif"/>
                <a:cs typeface="Microsoft Sans Serif"/>
              </a:rPr>
              <a:t>dataset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9539" y="4454652"/>
            <a:ext cx="5424170" cy="508000"/>
            <a:chOff x="129539" y="4454652"/>
            <a:chExt cx="5424170" cy="508000"/>
          </a:xfrm>
        </p:grpSpPr>
        <p:sp>
          <p:nvSpPr>
            <p:cNvPr id="39" name="object 39"/>
            <p:cNvSpPr/>
            <p:nvPr/>
          </p:nvSpPr>
          <p:spPr>
            <a:xfrm>
              <a:off x="274319" y="4602480"/>
              <a:ext cx="5279390" cy="360045"/>
            </a:xfrm>
            <a:custGeom>
              <a:avLst/>
              <a:gdLst/>
              <a:ahLst/>
              <a:cxnLst/>
              <a:rect l="l" t="t" r="r" b="b"/>
              <a:pathLst>
                <a:path w="5279390" h="360045">
                  <a:moveTo>
                    <a:pt x="5244210" y="0"/>
                  </a:moveTo>
                  <a:lnTo>
                    <a:pt x="34963" y="0"/>
                  </a:lnTo>
                  <a:lnTo>
                    <a:pt x="21356" y="2742"/>
                  </a:lnTo>
                  <a:lnTo>
                    <a:pt x="10242" y="10223"/>
                  </a:lnTo>
                  <a:lnTo>
                    <a:pt x="2748" y="21324"/>
                  </a:lnTo>
                  <a:lnTo>
                    <a:pt x="0" y="34925"/>
                  </a:lnTo>
                  <a:lnTo>
                    <a:pt x="0" y="324739"/>
                  </a:lnTo>
                  <a:lnTo>
                    <a:pt x="2748" y="338339"/>
                  </a:lnTo>
                  <a:lnTo>
                    <a:pt x="10242" y="349440"/>
                  </a:lnTo>
                  <a:lnTo>
                    <a:pt x="21356" y="356921"/>
                  </a:lnTo>
                  <a:lnTo>
                    <a:pt x="34963" y="359664"/>
                  </a:lnTo>
                  <a:lnTo>
                    <a:pt x="5244210" y="359664"/>
                  </a:lnTo>
                  <a:lnTo>
                    <a:pt x="5257811" y="356921"/>
                  </a:lnTo>
                  <a:lnTo>
                    <a:pt x="5268912" y="349440"/>
                  </a:lnTo>
                  <a:lnTo>
                    <a:pt x="5276393" y="338339"/>
                  </a:lnTo>
                  <a:lnTo>
                    <a:pt x="5279135" y="324739"/>
                  </a:lnTo>
                  <a:lnTo>
                    <a:pt x="5279135" y="34925"/>
                  </a:lnTo>
                  <a:lnTo>
                    <a:pt x="5276393" y="21324"/>
                  </a:lnTo>
                  <a:lnTo>
                    <a:pt x="5268912" y="10223"/>
                  </a:lnTo>
                  <a:lnTo>
                    <a:pt x="5257811" y="2742"/>
                  </a:lnTo>
                  <a:lnTo>
                    <a:pt x="524421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9539" y="445465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17728" y="4495927"/>
            <a:ext cx="5150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  <a:p>
            <a:pPr marL="424815" indent="-286385">
              <a:lnSpc>
                <a:spcPct val="100000"/>
              </a:lnSpc>
              <a:buFont typeface="Arial MT"/>
              <a:buChar char="•"/>
              <a:tabLst>
                <a:tab pos="424815" algn="l"/>
              </a:tabLst>
            </a:pPr>
            <a:r>
              <a:rPr sz="1200" dirty="0">
                <a:latin typeface="Microsoft Sans Serif"/>
                <a:cs typeface="Microsoft Sans Serif"/>
              </a:rPr>
              <a:t>Create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Pandas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DataFrame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from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constructed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dictionary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dataset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29539" y="5282184"/>
            <a:ext cx="5424170" cy="1099185"/>
            <a:chOff x="129539" y="5282184"/>
            <a:chExt cx="5424170" cy="1099185"/>
          </a:xfrm>
        </p:grpSpPr>
        <p:sp>
          <p:nvSpPr>
            <p:cNvPr id="43" name="object 43"/>
            <p:cNvSpPr/>
            <p:nvPr/>
          </p:nvSpPr>
          <p:spPr>
            <a:xfrm>
              <a:off x="274319" y="5428488"/>
              <a:ext cx="5279390" cy="952500"/>
            </a:xfrm>
            <a:custGeom>
              <a:avLst/>
              <a:gdLst/>
              <a:ahLst/>
              <a:cxnLst/>
              <a:rect l="l" t="t" r="r" b="b"/>
              <a:pathLst>
                <a:path w="5279390" h="952500">
                  <a:moveTo>
                    <a:pt x="5186553" y="0"/>
                  </a:moveTo>
                  <a:lnTo>
                    <a:pt x="92608" y="0"/>
                  </a:lnTo>
                  <a:lnTo>
                    <a:pt x="56562" y="7268"/>
                  </a:lnTo>
                  <a:lnTo>
                    <a:pt x="27125" y="27098"/>
                  </a:lnTo>
                  <a:lnTo>
                    <a:pt x="7278" y="56524"/>
                  </a:lnTo>
                  <a:lnTo>
                    <a:pt x="0" y="92583"/>
                  </a:lnTo>
                  <a:lnTo>
                    <a:pt x="0" y="859891"/>
                  </a:lnTo>
                  <a:lnTo>
                    <a:pt x="7278" y="895937"/>
                  </a:lnTo>
                  <a:lnTo>
                    <a:pt x="27125" y="925374"/>
                  </a:lnTo>
                  <a:lnTo>
                    <a:pt x="56562" y="945221"/>
                  </a:lnTo>
                  <a:lnTo>
                    <a:pt x="92608" y="952500"/>
                  </a:lnTo>
                  <a:lnTo>
                    <a:pt x="5186553" y="952500"/>
                  </a:lnTo>
                  <a:lnTo>
                    <a:pt x="5222611" y="945221"/>
                  </a:lnTo>
                  <a:lnTo>
                    <a:pt x="5252037" y="925374"/>
                  </a:lnTo>
                  <a:lnTo>
                    <a:pt x="5271867" y="895937"/>
                  </a:lnTo>
                  <a:lnTo>
                    <a:pt x="5279135" y="859891"/>
                  </a:lnTo>
                  <a:lnTo>
                    <a:pt x="5279135" y="92583"/>
                  </a:lnTo>
                  <a:lnTo>
                    <a:pt x="5271867" y="56524"/>
                  </a:lnTo>
                  <a:lnTo>
                    <a:pt x="5252037" y="27098"/>
                  </a:lnTo>
                  <a:lnTo>
                    <a:pt x="5222611" y="7268"/>
                  </a:lnTo>
                  <a:lnTo>
                    <a:pt x="518655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9539" y="528218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5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17728" y="5299776"/>
            <a:ext cx="5107940" cy="98551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spcBef>
                <a:spcPts val="175"/>
              </a:spcBef>
              <a:buFont typeface="Arial MT"/>
              <a:buChar char="•"/>
              <a:tabLst>
                <a:tab pos="441325" algn="l"/>
              </a:tabLst>
            </a:pPr>
            <a:r>
              <a:rPr sz="1200" dirty="0">
                <a:latin typeface="Microsoft Sans Serif"/>
                <a:cs typeface="Microsoft Sans Serif"/>
              </a:rPr>
              <a:t>Filter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DataFrame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only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include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Falcon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9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launches</a:t>
            </a:r>
            <a:endParaRPr sz="1200">
              <a:latin typeface="Microsoft Sans Serif"/>
              <a:cs typeface="Microsoft Sans Serif"/>
            </a:endParaRPr>
          </a:p>
          <a:p>
            <a:pPr marL="441325" indent="-286385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dirty="0">
                <a:latin typeface="Microsoft Sans Serif"/>
                <a:cs typeface="Microsoft Sans Serif"/>
              </a:rPr>
              <a:t>Reset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FlightNumber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column</a:t>
            </a:r>
            <a:endParaRPr sz="1200">
              <a:latin typeface="Microsoft Sans Serif"/>
              <a:cs typeface="Microsoft Sans Serif"/>
            </a:endParaRPr>
          </a:p>
          <a:p>
            <a:pPr marL="441325" marR="5080" indent="-287020">
              <a:lnSpc>
                <a:spcPct val="100000"/>
              </a:lnSpc>
              <a:buFont typeface="Arial MT"/>
              <a:buChar char="•"/>
              <a:tabLst>
                <a:tab pos="441325" algn="l"/>
              </a:tabLst>
            </a:pPr>
            <a:r>
              <a:rPr sz="1200" spc="-20" dirty="0">
                <a:latin typeface="Microsoft Sans Serif"/>
                <a:cs typeface="Microsoft Sans Serif"/>
              </a:rPr>
              <a:t>Replace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missing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values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PayloadMass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with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mean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PayloadMass value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144757" y="6530508"/>
            <a:ext cx="695960" cy="1676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u="sng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12"/>
              </a:rPr>
              <a:t>GitHub</a:t>
            </a:r>
            <a:r>
              <a:rPr sz="1000" u="sng" spc="5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12"/>
              </a:rPr>
              <a:t> </a:t>
            </a:r>
            <a:r>
              <a:rPr sz="1000" u="sng" spc="-20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12"/>
              </a:rPr>
              <a:t>Link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22514" y="2001773"/>
            <a:ext cx="1990725" cy="387350"/>
          </a:xfrm>
          <a:custGeom>
            <a:avLst/>
            <a:gdLst/>
            <a:ahLst/>
            <a:cxnLst/>
            <a:rect l="l" t="t" r="r" b="b"/>
            <a:pathLst>
              <a:path w="1990725" h="387350">
                <a:moveTo>
                  <a:pt x="0" y="64515"/>
                </a:moveTo>
                <a:lnTo>
                  <a:pt x="5062" y="39379"/>
                </a:lnTo>
                <a:lnTo>
                  <a:pt x="18875" y="18875"/>
                </a:lnTo>
                <a:lnTo>
                  <a:pt x="39379" y="5062"/>
                </a:lnTo>
                <a:lnTo>
                  <a:pt x="64515" y="0"/>
                </a:lnTo>
                <a:lnTo>
                  <a:pt x="1925827" y="0"/>
                </a:lnTo>
                <a:lnTo>
                  <a:pt x="1950964" y="5062"/>
                </a:lnTo>
                <a:lnTo>
                  <a:pt x="1971468" y="18875"/>
                </a:lnTo>
                <a:lnTo>
                  <a:pt x="1985281" y="39379"/>
                </a:lnTo>
                <a:lnTo>
                  <a:pt x="1990343" y="64515"/>
                </a:lnTo>
                <a:lnTo>
                  <a:pt x="1990343" y="322579"/>
                </a:lnTo>
                <a:lnTo>
                  <a:pt x="1985281" y="347716"/>
                </a:lnTo>
                <a:lnTo>
                  <a:pt x="1971468" y="368220"/>
                </a:lnTo>
                <a:lnTo>
                  <a:pt x="1950964" y="382033"/>
                </a:lnTo>
                <a:lnTo>
                  <a:pt x="1925827" y="387096"/>
                </a:lnTo>
                <a:lnTo>
                  <a:pt x="64515" y="387096"/>
                </a:lnTo>
                <a:lnTo>
                  <a:pt x="39379" y="382033"/>
                </a:lnTo>
                <a:lnTo>
                  <a:pt x="18875" y="368220"/>
                </a:lnTo>
                <a:lnTo>
                  <a:pt x="5062" y="347716"/>
                </a:lnTo>
                <a:lnTo>
                  <a:pt x="0" y="322579"/>
                </a:lnTo>
                <a:lnTo>
                  <a:pt x="0" y="64515"/>
                </a:lnTo>
                <a:close/>
              </a:path>
            </a:pathLst>
          </a:custGeom>
          <a:ln w="28575">
            <a:solidFill>
              <a:srgbClr val="006F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074" y="495045"/>
            <a:ext cx="57143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10" dirty="0"/>
              <a:t> </a:t>
            </a:r>
            <a:r>
              <a:rPr spc="-85" dirty="0"/>
              <a:t>COLLECTION</a:t>
            </a:r>
            <a:r>
              <a:rPr spc="-90" dirty="0"/>
              <a:t> </a:t>
            </a:r>
            <a:r>
              <a:rPr spc="530" dirty="0"/>
              <a:t>–</a:t>
            </a:r>
            <a:r>
              <a:rPr spc="-90" dirty="0"/>
              <a:t> </a:t>
            </a:r>
            <a:r>
              <a:rPr spc="-105" dirty="0">
                <a:solidFill>
                  <a:srgbClr val="12ABDB"/>
                </a:solidFill>
              </a:rPr>
              <a:t>WEB</a:t>
            </a:r>
            <a:r>
              <a:rPr spc="-90" dirty="0">
                <a:solidFill>
                  <a:srgbClr val="12ABDB"/>
                </a:solidFill>
              </a:rPr>
              <a:t> </a:t>
            </a:r>
            <a:r>
              <a:rPr spc="-100" dirty="0">
                <a:solidFill>
                  <a:srgbClr val="12ABDB"/>
                </a:solidFill>
              </a:rPr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16167" y="862583"/>
            <a:ext cx="5869940" cy="1462405"/>
            <a:chOff x="5916167" y="862583"/>
            <a:chExt cx="5869940" cy="14624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2387" y="1272527"/>
              <a:ext cx="5633466" cy="3299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7627" y="981455"/>
              <a:ext cx="5605272" cy="3017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9311" y="1772424"/>
              <a:ext cx="2846070" cy="5524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4551" y="1258823"/>
              <a:ext cx="2817876" cy="5242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16167" y="862583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90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2968" y="902589"/>
            <a:ext cx="588327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  <a:p>
            <a:pPr marL="12700" marR="60960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scraping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collect</a:t>
            </a: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</a:t>
            </a:r>
            <a:r>
              <a:rPr sz="1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page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titled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Heavy</a:t>
            </a:r>
            <a:r>
              <a:rPr sz="1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76971" y="1856232"/>
            <a:ext cx="2459990" cy="883919"/>
            <a:chOff x="7776971" y="1856232"/>
            <a:chExt cx="2459990" cy="883919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8119" y="1859254"/>
              <a:ext cx="2418714" cy="7072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191" y="2054352"/>
              <a:ext cx="1848611" cy="1371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47075" y="2013165"/>
              <a:ext cx="2360676" cy="7266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2147" y="2208276"/>
              <a:ext cx="1790700" cy="15697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76971" y="1856232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8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5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65744" y="1897126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82867" y="2490216"/>
            <a:ext cx="5483225" cy="1419225"/>
            <a:chOff x="6182867" y="2490216"/>
            <a:chExt cx="5483225" cy="141922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8503" y="2634996"/>
              <a:ext cx="5318760" cy="12451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04152" y="2620645"/>
              <a:ext cx="5347970" cy="1274445"/>
            </a:xfrm>
            <a:custGeom>
              <a:avLst/>
              <a:gdLst/>
              <a:ahLst/>
              <a:cxnLst/>
              <a:rect l="l" t="t" r="r" b="b"/>
              <a:pathLst>
                <a:path w="5347970" h="1274445">
                  <a:moveTo>
                    <a:pt x="120904" y="0"/>
                  </a:moveTo>
                  <a:lnTo>
                    <a:pt x="5226812" y="0"/>
                  </a:lnTo>
                  <a:lnTo>
                    <a:pt x="5250433" y="2285"/>
                  </a:lnTo>
                  <a:lnTo>
                    <a:pt x="5294122" y="20700"/>
                  </a:lnTo>
                  <a:lnTo>
                    <a:pt x="5326888" y="53593"/>
                  </a:lnTo>
                  <a:lnTo>
                    <a:pt x="5345430" y="97281"/>
                  </a:lnTo>
                  <a:lnTo>
                    <a:pt x="5347589" y="120903"/>
                  </a:lnTo>
                  <a:lnTo>
                    <a:pt x="5347589" y="1153286"/>
                  </a:lnTo>
                  <a:lnTo>
                    <a:pt x="5338191" y="1199895"/>
                  </a:lnTo>
                  <a:lnTo>
                    <a:pt x="5312029" y="1238503"/>
                  </a:lnTo>
                  <a:lnTo>
                    <a:pt x="5273421" y="1264665"/>
                  </a:lnTo>
                  <a:lnTo>
                    <a:pt x="5226812" y="1274063"/>
                  </a:lnTo>
                  <a:lnTo>
                    <a:pt x="120904" y="1274063"/>
                  </a:lnTo>
                  <a:lnTo>
                    <a:pt x="74295" y="1264665"/>
                  </a:lnTo>
                  <a:lnTo>
                    <a:pt x="35560" y="1238503"/>
                  </a:lnTo>
                  <a:lnTo>
                    <a:pt x="9525" y="1199895"/>
                  </a:lnTo>
                  <a:lnTo>
                    <a:pt x="0" y="1153286"/>
                  </a:lnTo>
                  <a:lnTo>
                    <a:pt x="0" y="120903"/>
                  </a:lnTo>
                  <a:lnTo>
                    <a:pt x="9525" y="74294"/>
                  </a:lnTo>
                  <a:lnTo>
                    <a:pt x="35560" y="35559"/>
                  </a:lnTo>
                  <a:lnTo>
                    <a:pt x="74295" y="9525"/>
                  </a:lnTo>
                  <a:lnTo>
                    <a:pt x="120904" y="0"/>
                  </a:lnTo>
                  <a:close/>
                </a:path>
              </a:pathLst>
            </a:custGeom>
            <a:ln w="28574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2867" y="2490216"/>
              <a:ext cx="271780" cy="274320"/>
            </a:xfrm>
            <a:custGeom>
              <a:avLst/>
              <a:gdLst/>
              <a:ahLst/>
              <a:cxnLst/>
              <a:rect l="l" t="t" r="r" b="b"/>
              <a:pathLst>
                <a:path w="271779" h="274319">
                  <a:moveTo>
                    <a:pt x="135636" y="0"/>
                  </a:moveTo>
                  <a:lnTo>
                    <a:pt x="92756" y="6998"/>
                  </a:lnTo>
                  <a:lnTo>
                    <a:pt x="55522" y="26481"/>
                  </a:lnTo>
                  <a:lnTo>
                    <a:pt x="26164" y="56180"/>
                  </a:lnTo>
                  <a:lnTo>
                    <a:pt x="6912" y="93829"/>
                  </a:lnTo>
                  <a:lnTo>
                    <a:pt x="0" y="137160"/>
                  </a:lnTo>
                  <a:lnTo>
                    <a:pt x="6912" y="180490"/>
                  </a:lnTo>
                  <a:lnTo>
                    <a:pt x="26164" y="218139"/>
                  </a:lnTo>
                  <a:lnTo>
                    <a:pt x="55522" y="247838"/>
                  </a:lnTo>
                  <a:lnTo>
                    <a:pt x="92756" y="267321"/>
                  </a:lnTo>
                  <a:lnTo>
                    <a:pt x="135636" y="274320"/>
                  </a:lnTo>
                  <a:lnTo>
                    <a:pt x="178515" y="267321"/>
                  </a:lnTo>
                  <a:lnTo>
                    <a:pt x="215749" y="247838"/>
                  </a:lnTo>
                  <a:lnTo>
                    <a:pt x="245107" y="218139"/>
                  </a:lnTo>
                  <a:lnTo>
                    <a:pt x="264359" y="180490"/>
                  </a:lnTo>
                  <a:lnTo>
                    <a:pt x="271272" y="137160"/>
                  </a:lnTo>
                  <a:lnTo>
                    <a:pt x="264359" y="93829"/>
                  </a:lnTo>
                  <a:lnTo>
                    <a:pt x="245107" y="56180"/>
                  </a:lnTo>
                  <a:lnTo>
                    <a:pt x="215749" y="26481"/>
                  </a:lnTo>
                  <a:lnTo>
                    <a:pt x="178515" y="6998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262878" y="2523871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092442" y="3974338"/>
            <a:ext cx="3610610" cy="2397760"/>
            <a:chOff x="7092442" y="3974338"/>
            <a:chExt cx="3610610" cy="2397760"/>
          </a:xfrm>
        </p:grpSpPr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4428" y="4125468"/>
              <a:ext cx="3439668" cy="22174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220077" y="4111117"/>
              <a:ext cx="3468370" cy="2246630"/>
            </a:xfrm>
            <a:custGeom>
              <a:avLst/>
              <a:gdLst/>
              <a:ahLst/>
              <a:cxnLst/>
              <a:rect l="l" t="t" r="r" b="b"/>
              <a:pathLst>
                <a:path w="3468370" h="2246629">
                  <a:moveTo>
                    <a:pt x="140970" y="0"/>
                  </a:moveTo>
                  <a:lnTo>
                    <a:pt x="3327780" y="0"/>
                  </a:lnTo>
                  <a:lnTo>
                    <a:pt x="3355721" y="3047"/>
                  </a:lnTo>
                  <a:lnTo>
                    <a:pt x="3406267" y="24383"/>
                  </a:lnTo>
                  <a:lnTo>
                    <a:pt x="3444113" y="62610"/>
                  </a:lnTo>
                  <a:lnTo>
                    <a:pt x="3465829" y="113156"/>
                  </a:lnTo>
                  <a:lnTo>
                    <a:pt x="3468370" y="141096"/>
                  </a:lnTo>
                  <a:lnTo>
                    <a:pt x="3468370" y="2105761"/>
                  </a:lnTo>
                  <a:lnTo>
                    <a:pt x="3457321" y="2159927"/>
                  </a:lnTo>
                  <a:lnTo>
                    <a:pt x="3426968" y="2204923"/>
                  </a:lnTo>
                  <a:lnTo>
                    <a:pt x="3382264" y="2235403"/>
                  </a:lnTo>
                  <a:lnTo>
                    <a:pt x="3327780" y="2246375"/>
                  </a:lnTo>
                  <a:lnTo>
                    <a:pt x="140970" y="2246375"/>
                  </a:lnTo>
                  <a:lnTo>
                    <a:pt x="86614" y="2235403"/>
                  </a:lnTo>
                  <a:lnTo>
                    <a:pt x="41528" y="2204986"/>
                  </a:lnTo>
                  <a:lnTo>
                    <a:pt x="11049" y="2159838"/>
                  </a:lnTo>
                  <a:lnTo>
                    <a:pt x="0" y="2105863"/>
                  </a:lnTo>
                  <a:lnTo>
                    <a:pt x="0" y="140969"/>
                  </a:lnTo>
                  <a:lnTo>
                    <a:pt x="11049" y="86613"/>
                  </a:lnTo>
                  <a:lnTo>
                    <a:pt x="41528" y="41528"/>
                  </a:lnTo>
                  <a:lnTo>
                    <a:pt x="86614" y="11048"/>
                  </a:lnTo>
                  <a:lnTo>
                    <a:pt x="140970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98792" y="3980688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135635" y="0"/>
                  </a:moveTo>
                  <a:lnTo>
                    <a:pt x="92756" y="6955"/>
                  </a:lnTo>
                  <a:lnTo>
                    <a:pt x="55522" y="26322"/>
                  </a:lnTo>
                  <a:lnTo>
                    <a:pt x="26164" y="55851"/>
                  </a:lnTo>
                  <a:lnTo>
                    <a:pt x="6912" y="93293"/>
                  </a:lnTo>
                  <a:lnTo>
                    <a:pt x="0" y="136398"/>
                  </a:lnTo>
                  <a:lnTo>
                    <a:pt x="6912" y="179502"/>
                  </a:lnTo>
                  <a:lnTo>
                    <a:pt x="26164" y="216944"/>
                  </a:lnTo>
                  <a:lnTo>
                    <a:pt x="55522" y="246473"/>
                  </a:lnTo>
                  <a:lnTo>
                    <a:pt x="92756" y="265840"/>
                  </a:lnTo>
                  <a:lnTo>
                    <a:pt x="135635" y="272795"/>
                  </a:lnTo>
                  <a:lnTo>
                    <a:pt x="178515" y="265840"/>
                  </a:lnTo>
                  <a:lnTo>
                    <a:pt x="215749" y="246473"/>
                  </a:lnTo>
                  <a:lnTo>
                    <a:pt x="245107" y="216944"/>
                  </a:lnTo>
                  <a:lnTo>
                    <a:pt x="264359" y="179502"/>
                  </a:lnTo>
                  <a:lnTo>
                    <a:pt x="271272" y="136398"/>
                  </a:lnTo>
                  <a:lnTo>
                    <a:pt x="264359" y="93293"/>
                  </a:lnTo>
                  <a:lnTo>
                    <a:pt x="245107" y="55851"/>
                  </a:lnTo>
                  <a:lnTo>
                    <a:pt x="215749" y="26322"/>
                  </a:lnTo>
                  <a:lnTo>
                    <a:pt x="178515" y="6955"/>
                  </a:lnTo>
                  <a:lnTo>
                    <a:pt x="135635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98792" y="3980688"/>
              <a:ext cx="271780" cy="273050"/>
            </a:xfrm>
            <a:custGeom>
              <a:avLst/>
              <a:gdLst/>
              <a:ahLst/>
              <a:cxnLst/>
              <a:rect l="l" t="t" r="r" b="b"/>
              <a:pathLst>
                <a:path w="271779" h="273050">
                  <a:moveTo>
                    <a:pt x="0" y="136398"/>
                  </a:moveTo>
                  <a:lnTo>
                    <a:pt x="6912" y="93293"/>
                  </a:lnTo>
                  <a:lnTo>
                    <a:pt x="26164" y="55851"/>
                  </a:lnTo>
                  <a:lnTo>
                    <a:pt x="55522" y="26322"/>
                  </a:lnTo>
                  <a:lnTo>
                    <a:pt x="92756" y="6955"/>
                  </a:lnTo>
                  <a:lnTo>
                    <a:pt x="135635" y="0"/>
                  </a:lnTo>
                  <a:lnTo>
                    <a:pt x="178515" y="6955"/>
                  </a:lnTo>
                  <a:lnTo>
                    <a:pt x="215749" y="26322"/>
                  </a:lnTo>
                  <a:lnTo>
                    <a:pt x="245107" y="55851"/>
                  </a:lnTo>
                  <a:lnTo>
                    <a:pt x="264359" y="93293"/>
                  </a:lnTo>
                  <a:lnTo>
                    <a:pt x="271272" y="136398"/>
                  </a:lnTo>
                  <a:lnTo>
                    <a:pt x="264359" y="179502"/>
                  </a:lnTo>
                  <a:lnTo>
                    <a:pt x="245107" y="216944"/>
                  </a:lnTo>
                  <a:lnTo>
                    <a:pt x="215749" y="246473"/>
                  </a:lnTo>
                  <a:lnTo>
                    <a:pt x="178515" y="265840"/>
                  </a:lnTo>
                  <a:lnTo>
                    <a:pt x="135635" y="272795"/>
                  </a:lnTo>
                  <a:lnTo>
                    <a:pt x="92756" y="265840"/>
                  </a:lnTo>
                  <a:lnTo>
                    <a:pt x="55522" y="246473"/>
                  </a:lnTo>
                  <a:lnTo>
                    <a:pt x="26164" y="216944"/>
                  </a:lnTo>
                  <a:lnTo>
                    <a:pt x="6912" y="179502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78802" y="4014342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990331" y="6452615"/>
            <a:ext cx="1802764" cy="361315"/>
            <a:chOff x="7990331" y="6452615"/>
            <a:chExt cx="1802764" cy="361315"/>
          </a:xfrm>
        </p:grpSpPr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1687" y="6591298"/>
              <a:ext cx="1539240" cy="21335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126729" y="6592061"/>
              <a:ext cx="1656714" cy="212090"/>
            </a:xfrm>
            <a:custGeom>
              <a:avLst/>
              <a:gdLst/>
              <a:ahLst/>
              <a:cxnLst/>
              <a:rect l="l" t="t" r="r" b="b"/>
              <a:pathLst>
                <a:path w="1656715" h="212090">
                  <a:moveTo>
                    <a:pt x="1656588" y="20599"/>
                  </a:moveTo>
                  <a:lnTo>
                    <a:pt x="1654962" y="12580"/>
                  </a:lnTo>
                  <a:lnTo>
                    <a:pt x="1650539" y="6032"/>
                  </a:lnTo>
                  <a:lnTo>
                    <a:pt x="1643997" y="1618"/>
                  </a:lnTo>
                  <a:lnTo>
                    <a:pt x="1636014" y="0"/>
                  </a:lnTo>
                  <a:lnTo>
                    <a:pt x="20574" y="0"/>
                  </a:lnTo>
                  <a:lnTo>
                    <a:pt x="12590" y="1618"/>
                  </a:lnTo>
                  <a:lnTo>
                    <a:pt x="6048" y="6032"/>
                  </a:lnTo>
                  <a:lnTo>
                    <a:pt x="1625" y="12580"/>
                  </a:lnTo>
                  <a:lnTo>
                    <a:pt x="0" y="20599"/>
                  </a:lnTo>
                  <a:lnTo>
                    <a:pt x="0" y="191237"/>
                  </a:lnTo>
                  <a:lnTo>
                    <a:pt x="1625" y="199255"/>
                  </a:lnTo>
                  <a:lnTo>
                    <a:pt x="6048" y="205802"/>
                  </a:lnTo>
                  <a:lnTo>
                    <a:pt x="12590" y="210216"/>
                  </a:lnTo>
                  <a:lnTo>
                    <a:pt x="20574" y="211834"/>
                  </a:lnTo>
                  <a:lnTo>
                    <a:pt x="1636014" y="211834"/>
                  </a:lnTo>
                  <a:lnTo>
                    <a:pt x="1643997" y="210216"/>
                  </a:lnTo>
                  <a:lnTo>
                    <a:pt x="1650539" y="205802"/>
                  </a:lnTo>
                  <a:lnTo>
                    <a:pt x="1654962" y="199255"/>
                  </a:lnTo>
                  <a:lnTo>
                    <a:pt x="1656588" y="191237"/>
                  </a:lnTo>
                  <a:lnTo>
                    <a:pt x="1656588" y="20599"/>
                  </a:lnTo>
                  <a:close/>
                </a:path>
              </a:pathLst>
            </a:custGeom>
            <a:ln w="19049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990331" y="6452615"/>
              <a:ext cx="271780" cy="274320"/>
            </a:xfrm>
            <a:custGeom>
              <a:avLst/>
              <a:gdLst/>
              <a:ahLst/>
              <a:cxnLst/>
              <a:rect l="l" t="t" r="r" b="b"/>
              <a:pathLst>
                <a:path w="271779" h="274320">
                  <a:moveTo>
                    <a:pt x="135636" y="0"/>
                  </a:moveTo>
                  <a:lnTo>
                    <a:pt x="92756" y="6992"/>
                  </a:lnTo>
                  <a:lnTo>
                    <a:pt x="55522" y="26462"/>
                  </a:lnTo>
                  <a:lnTo>
                    <a:pt x="26164" y="56153"/>
                  </a:lnTo>
                  <a:lnTo>
                    <a:pt x="6912" y="93805"/>
                  </a:lnTo>
                  <a:lnTo>
                    <a:pt x="0" y="137160"/>
                  </a:lnTo>
                  <a:lnTo>
                    <a:pt x="6912" y="180514"/>
                  </a:lnTo>
                  <a:lnTo>
                    <a:pt x="26164" y="218166"/>
                  </a:lnTo>
                  <a:lnTo>
                    <a:pt x="55522" y="247857"/>
                  </a:lnTo>
                  <a:lnTo>
                    <a:pt x="92756" y="267327"/>
                  </a:lnTo>
                  <a:lnTo>
                    <a:pt x="135636" y="274320"/>
                  </a:lnTo>
                  <a:lnTo>
                    <a:pt x="178515" y="267327"/>
                  </a:lnTo>
                  <a:lnTo>
                    <a:pt x="215749" y="247857"/>
                  </a:lnTo>
                  <a:lnTo>
                    <a:pt x="245107" y="218166"/>
                  </a:lnTo>
                  <a:lnTo>
                    <a:pt x="264359" y="180514"/>
                  </a:lnTo>
                  <a:lnTo>
                    <a:pt x="271272" y="137160"/>
                  </a:lnTo>
                  <a:lnTo>
                    <a:pt x="264359" y="93805"/>
                  </a:lnTo>
                  <a:lnTo>
                    <a:pt x="245107" y="56153"/>
                  </a:lnTo>
                  <a:lnTo>
                    <a:pt x="215749" y="26462"/>
                  </a:lnTo>
                  <a:lnTo>
                    <a:pt x="178515" y="6992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234695" y="2199132"/>
            <a:ext cx="5280660" cy="516890"/>
          </a:xfrm>
          <a:custGeom>
            <a:avLst/>
            <a:gdLst/>
            <a:ahLst/>
            <a:cxnLst/>
            <a:rect l="l" t="t" r="r" b="b"/>
            <a:pathLst>
              <a:path w="5280660" h="516889">
                <a:moveTo>
                  <a:pt x="5230368" y="0"/>
                </a:moveTo>
                <a:lnTo>
                  <a:pt x="50228" y="0"/>
                </a:lnTo>
                <a:lnTo>
                  <a:pt x="30678" y="3946"/>
                </a:lnTo>
                <a:lnTo>
                  <a:pt x="14712" y="14716"/>
                </a:lnTo>
                <a:lnTo>
                  <a:pt x="3947" y="30700"/>
                </a:lnTo>
                <a:lnTo>
                  <a:pt x="0" y="50291"/>
                </a:lnTo>
                <a:lnTo>
                  <a:pt x="0" y="466343"/>
                </a:lnTo>
                <a:lnTo>
                  <a:pt x="3947" y="485935"/>
                </a:lnTo>
                <a:lnTo>
                  <a:pt x="14712" y="501919"/>
                </a:lnTo>
                <a:lnTo>
                  <a:pt x="30678" y="512689"/>
                </a:lnTo>
                <a:lnTo>
                  <a:pt x="50228" y="516635"/>
                </a:lnTo>
                <a:lnTo>
                  <a:pt x="5230368" y="516635"/>
                </a:lnTo>
                <a:lnTo>
                  <a:pt x="5249959" y="512689"/>
                </a:lnTo>
                <a:lnTo>
                  <a:pt x="5265943" y="501919"/>
                </a:lnTo>
                <a:lnTo>
                  <a:pt x="5276713" y="485935"/>
                </a:lnTo>
                <a:lnTo>
                  <a:pt x="5280659" y="466343"/>
                </a:lnTo>
                <a:lnTo>
                  <a:pt x="5280659" y="50291"/>
                </a:lnTo>
                <a:lnTo>
                  <a:pt x="5276713" y="30700"/>
                </a:lnTo>
                <a:lnTo>
                  <a:pt x="5265943" y="14716"/>
                </a:lnTo>
                <a:lnTo>
                  <a:pt x="5249959" y="3946"/>
                </a:lnTo>
                <a:lnTo>
                  <a:pt x="523036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9473" y="2262632"/>
            <a:ext cx="3348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200" dirty="0">
                <a:latin typeface="Microsoft Sans Serif"/>
                <a:cs typeface="Microsoft Sans Serif"/>
              </a:rPr>
              <a:t>Request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HTML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page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from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static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URL</a:t>
            </a:r>
            <a:endParaRPr sz="12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Assign</a:t>
            </a:r>
            <a:r>
              <a:rPr sz="1200" spc="-4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response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object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9060" y="2051304"/>
            <a:ext cx="273050" cy="288290"/>
          </a:xfrm>
          <a:custGeom>
            <a:avLst/>
            <a:gdLst/>
            <a:ahLst/>
            <a:cxnLst/>
            <a:rect l="l" t="t" r="r" b="b"/>
            <a:pathLst>
              <a:path w="273050" h="288289">
                <a:moveTo>
                  <a:pt x="136397" y="0"/>
                </a:moveTo>
                <a:lnTo>
                  <a:pt x="93283" y="7345"/>
                </a:lnTo>
                <a:lnTo>
                  <a:pt x="55840" y="27797"/>
                </a:lnTo>
                <a:lnTo>
                  <a:pt x="26315" y="58978"/>
                </a:lnTo>
                <a:lnTo>
                  <a:pt x="6953" y="98511"/>
                </a:lnTo>
                <a:lnTo>
                  <a:pt x="0" y="144018"/>
                </a:lnTo>
                <a:lnTo>
                  <a:pt x="6953" y="189524"/>
                </a:lnTo>
                <a:lnTo>
                  <a:pt x="26315" y="229057"/>
                </a:lnTo>
                <a:lnTo>
                  <a:pt x="55840" y="260238"/>
                </a:lnTo>
                <a:lnTo>
                  <a:pt x="93283" y="280690"/>
                </a:lnTo>
                <a:lnTo>
                  <a:pt x="136397" y="288036"/>
                </a:lnTo>
                <a:lnTo>
                  <a:pt x="179512" y="280690"/>
                </a:lnTo>
                <a:lnTo>
                  <a:pt x="216955" y="260238"/>
                </a:lnTo>
                <a:lnTo>
                  <a:pt x="246480" y="229057"/>
                </a:lnTo>
                <a:lnTo>
                  <a:pt x="265842" y="189524"/>
                </a:lnTo>
                <a:lnTo>
                  <a:pt x="272796" y="144018"/>
                </a:lnTo>
                <a:lnTo>
                  <a:pt x="265842" y="98511"/>
                </a:lnTo>
                <a:lnTo>
                  <a:pt x="246480" y="58978"/>
                </a:lnTo>
                <a:lnTo>
                  <a:pt x="216955" y="27797"/>
                </a:lnTo>
                <a:lnTo>
                  <a:pt x="179512" y="7345"/>
                </a:lnTo>
                <a:lnTo>
                  <a:pt x="136397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9323" y="2091944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9060" y="2951988"/>
            <a:ext cx="5422900" cy="664845"/>
            <a:chOff x="99060" y="2951988"/>
            <a:chExt cx="5422900" cy="664845"/>
          </a:xfrm>
        </p:grpSpPr>
        <p:sp>
          <p:nvSpPr>
            <p:cNvPr id="38" name="object 38"/>
            <p:cNvSpPr/>
            <p:nvPr/>
          </p:nvSpPr>
          <p:spPr>
            <a:xfrm>
              <a:off x="242315" y="3099816"/>
              <a:ext cx="5279390" cy="516890"/>
            </a:xfrm>
            <a:custGeom>
              <a:avLst/>
              <a:gdLst/>
              <a:ahLst/>
              <a:cxnLst/>
              <a:rect l="l" t="t" r="r" b="b"/>
              <a:pathLst>
                <a:path w="5279390" h="516889">
                  <a:moveTo>
                    <a:pt x="5228844" y="0"/>
                  </a:moveTo>
                  <a:lnTo>
                    <a:pt x="50228" y="0"/>
                  </a:lnTo>
                  <a:lnTo>
                    <a:pt x="30678" y="3946"/>
                  </a:lnTo>
                  <a:lnTo>
                    <a:pt x="14712" y="14716"/>
                  </a:lnTo>
                  <a:lnTo>
                    <a:pt x="3947" y="30700"/>
                  </a:lnTo>
                  <a:lnTo>
                    <a:pt x="0" y="50292"/>
                  </a:lnTo>
                  <a:lnTo>
                    <a:pt x="0" y="466344"/>
                  </a:lnTo>
                  <a:lnTo>
                    <a:pt x="3947" y="485935"/>
                  </a:lnTo>
                  <a:lnTo>
                    <a:pt x="14712" y="501919"/>
                  </a:lnTo>
                  <a:lnTo>
                    <a:pt x="30678" y="512689"/>
                  </a:lnTo>
                  <a:lnTo>
                    <a:pt x="50228" y="516636"/>
                  </a:lnTo>
                  <a:lnTo>
                    <a:pt x="5228844" y="516636"/>
                  </a:lnTo>
                  <a:lnTo>
                    <a:pt x="5248435" y="512689"/>
                  </a:lnTo>
                  <a:lnTo>
                    <a:pt x="5264419" y="501919"/>
                  </a:lnTo>
                  <a:lnTo>
                    <a:pt x="5275189" y="485935"/>
                  </a:lnTo>
                  <a:lnTo>
                    <a:pt x="5279136" y="466344"/>
                  </a:lnTo>
                  <a:lnTo>
                    <a:pt x="5279136" y="50292"/>
                  </a:lnTo>
                  <a:lnTo>
                    <a:pt x="5275189" y="30700"/>
                  </a:lnTo>
                  <a:lnTo>
                    <a:pt x="5264419" y="14716"/>
                  </a:lnTo>
                  <a:lnTo>
                    <a:pt x="5248435" y="3946"/>
                  </a:lnTo>
                  <a:lnTo>
                    <a:pt x="52288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060" y="2951988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7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7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6029" y="2992628"/>
            <a:ext cx="474408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9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  <a:p>
            <a:pPr marL="429259" indent="-286385">
              <a:lnSpc>
                <a:spcPts val="1390"/>
              </a:lnSpc>
              <a:buFont typeface="Arial MT"/>
              <a:buChar char="•"/>
              <a:tabLst>
                <a:tab pos="429259" algn="l"/>
              </a:tabLst>
            </a:pPr>
            <a:r>
              <a:rPr sz="1200" dirty="0">
                <a:latin typeface="Microsoft Sans Serif"/>
                <a:cs typeface="Microsoft Sans Serif"/>
              </a:rPr>
              <a:t>Create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BeautifulSoup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object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from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HTML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response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object</a:t>
            </a:r>
            <a:endParaRPr sz="1200">
              <a:latin typeface="Microsoft Sans Serif"/>
              <a:cs typeface="Microsoft Sans Serif"/>
            </a:endParaRPr>
          </a:p>
          <a:p>
            <a:pPr marL="429259" indent="-286385">
              <a:lnSpc>
                <a:spcPct val="100000"/>
              </a:lnSpc>
              <a:buFont typeface="Arial MT"/>
              <a:buChar char="•"/>
              <a:tabLst>
                <a:tab pos="429259" algn="l"/>
              </a:tabLst>
            </a:pPr>
            <a:r>
              <a:rPr sz="1200" dirty="0">
                <a:latin typeface="Microsoft Sans Serif"/>
                <a:cs typeface="Microsoft Sans Serif"/>
              </a:rPr>
              <a:t>Find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all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tables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within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HTML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page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9060" y="4753355"/>
            <a:ext cx="5422900" cy="885825"/>
            <a:chOff x="99060" y="4753355"/>
            <a:chExt cx="5422900" cy="885825"/>
          </a:xfrm>
        </p:grpSpPr>
        <p:sp>
          <p:nvSpPr>
            <p:cNvPr id="42" name="object 42"/>
            <p:cNvSpPr/>
            <p:nvPr/>
          </p:nvSpPr>
          <p:spPr>
            <a:xfrm>
              <a:off x="242315" y="4899659"/>
              <a:ext cx="5279390" cy="739140"/>
            </a:xfrm>
            <a:custGeom>
              <a:avLst/>
              <a:gdLst/>
              <a:ahLst/>
              <a:cxnLst/>
              <a:rect l="l" t="t" r="r" b="b"/>
              <a:pathLst>
                <a:path w="5279390" h="739139">
                  <a:moveTo>
                    <a:pt x="5207254" y="0"/>
                  </a:moveTo>
                  <a:lnTo>
                    <a:pt x="71869" y="0"/>
                  </a:lnTo>
                  <a:lnTo>
                    <a:pt x="43896" y="5641"/>
                  </a:lnTo>
                  <a:lnTo>
                    <a:pt x="21051" y="21034"/>
                  </a:lnTo>
                  <a:lnTo>
                    <a:pt x="5648" y="43880"/>
                  </a:lnTo>
                  <a:lnTo>
                    <a:pt x="0" y="71881"/>
                  </a:lnTo>
                  <a:lnTo>
                    <a:pt x="0" y="667257"/>
                  </a:lnTo>
                  <a:lnTo>
                    <a:pt x="5648" y="695238"/>
                  </a:lnTo>
                  <a:lnTo>
                    <a:pt x="21051" y="718086"/>
                  </a:lnTo>
                  <a:lnTo>
                    <a:pt x="43896" y="733491"/>
                  </a:lnTo>
                  <a:lnTo>
                    <a:pt x="71869" y="739139"/>
                  </a:lnTo>
                  <a:lnTo>
                    <a:pt x="5207254" y="739139"/>
                  </a:lnTo>
                  <a:lnTo>
                    <a:pt x="5235255" y="733491"/>
                  </a:lnTo>
                  <a:lnTo>
                    <a:pt x="5258101" y="718086"/>
                  </a:lnTo>
                  <a:lnTo>
                    <a:pt x="5273494" y="695238"/>
                  </a:lnTo>
                  <a:lnTo>
                    <a:pt x="5279136" y="667257"/>
                  </a:lnTo>
                  <a:lnTo>
                    <a:pt x="5279136" y="71881"/>
                  </a:lnTo>
                  <a:lnTo>
                    <a:pt x="5273494" y="43880"/>
                  </a:lnTo>
                  <a:lnTo>
                    <a:pt x="5258101" y="21034"/>
                  </a:lnTo>
                  <a:lnTo>
                    <a:pt x="5235255" y="5641"/>
                  </a:lnTo>
                  <a:lnTo>
                    <a:pt x="520725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060" y="4753355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5"/>
                  </a:lnTo>
                  <a:lnTo>
                    <a:pt x="58962" y="27797"/>
                  </a:lnTo>
                  <a:lnTo>
                    <a:pt x="27786" y="58978"/>
                  </a:lnTo>
                  <a:lnTo>
                    <a:pt x="7342" y="98511"/>
                  </a:lnTo>
                  <a:lnTo>
                    <a:pt x="0" y="144018"/>
                  </a:lnTo>
                  <a:lnTo>
                    <a:pt x="7342" y="189524"/>
                  </a:lnTo>
                  <a:lnTo>
                    <a:pt x="27786" y="229057"/>
                  </a:lnTo>
                  <a:lnTo>
                    <a:pt x="58962" y="260238"/>
                  </a:lnTo>
                  <a:lnTo>
                    <a:pt x="98496" y="280690"/>
                  </a:lnTo>
                  <a:lnTo>
                    <a:pt x="144018" y="288036"/>
                  </a:lnTo>
                  <a:lnTo>
                    <a:pt x="189539" y="280690"/>
                  </a:lnTo>
                  <a:lnTo>
                    <a:pt x="229073" y="260238"/>
                  </a:lnTo>
                  <a:lnTo>
                    <a:pt x="260249" y="229057"/>
                  </a:lnTo>
                  <a:lnTo>
                    <a:pt x="280693" y="189524"/>
                  </a:lnTo>
                  <a:lnTo>
                    <a:pt x="288036" y="144018"/>
                  </a:lnTo>
                  <a:lnTo>
                    <a:pt x="280693" y="98511"/>
                  </a:lnTo>
                  <a:lnTo>
                    <a:pt x="260249" y="58978"/>
                  </a:lnTo>
                  <a:lnTo>
                    <a:pt x="229073" y="27797"/>
                  </a:lnTo>
                  <a:lnTo>
                    <a:pt x="189539" y="7345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86029" y="4793056"/>
            <a:ext cx="4670425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  <a:p>
            <a:pPr marL="435609" indent="-28638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435609" algn="l"/>
              </a:tabLst>
            </a:pPr>
            <a:r>
              <a:rPr sz="1200" spc="-35" dirty="0">
                <a:latin typeface="Microsoft Sans Serif"/>
                <a:cs typeface="Microsoft Sans Serif"/>
              </a:rPr>
              <a:t>Use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the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column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names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65" dirty="0">
                <a:latin typeface="Microsoft Sans Serif"/>
                <a:cs typeface="Microsoft Sans Serif"/>
              </a:rPr>
              <a:t>as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keys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in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dictionary</a:t>
            </a:r>
            <a:endParaRPr sz="1200">
              <a:latin typeface="Microsoft Sans Serif"/>
              <a:cs typeface="Microsoft Sans Serif"/>
            </a:endParaRPr>
          </a:p>
          <a:p>
            <a:pPr marL="435609" marR="5080" indent="-287020">
              <a:lnSpc>
                <a:spcPct val="100000"/>
              </a:lnSpc>
              <a:buFont typeface="Arial MT"/>
              <a:buChar char="•"/>
              <a:tabLst>
                <a:tab pos="435609" algn="l"/>
              </a:tabLst>
            </a:pPr>
            <a:r>
              <a:rPr sz="1200" spc="-35" dirty="0">
                <a:latin typeface="Microsoft Sans Serif"/>
                <a:cs typeface="Microsoft Sans Serif"/>
              </a:rPr>
              <a:t>Use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custom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functions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and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logic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parse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all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launch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tables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006FAC"/>
                </a:solidFill>
                <a:latin typeface="Microsoft Sans Serif"/>
                <a:cs typeface="Microsoft Sans Serif"/>
              </a:rPr>
              <a:t>(see </a:t>
            </a:r>
            <a:r>
              <a:rPr sz="1200" dirty="0">
                <a:solidFill>
                  <a:srgbClr val="006FAC"/>
                </a:solidFill>
                <a:latin typeface="Microsoft Sans Serif"/>
                <a:cs typeface="Microsoft Sans Serif"/>
              </a:rPr>
              <a:t>Appendix)</a:t>
            </a:r>
            <a:r>
              <a:rPr sz="1200" spc="70" dirty="0">
                <a:solidFill>
                  <a:srgbClr val="006FAC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fill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dictionary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values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99060" y="5875020"/>
            <a:ext cx="5422900" cy="506095"/>
            <a:chOff x="99060" y="5875020"/>
            <a:chExt cx="5422900" cy="506095"/>
          </a:xfrm>
        </p:grpSpPr>
        <p:sp>
          <p:nvSpPr>
            <p:cNvPr id="46" name="object 46"/>
            <p:cNvSpPr/>
            <p:nvPr/>
          </p:nvSpPr>
          <p:spPr>
            <a:xfrm>
              <a:off x="242315" y="6021324"/>
              <a:ext cx="5279390" cy="360045"/>
            </a:xfrm>
            <a:custGeom>
              <a:avLst/>
              <a:gdLst/>
              <a:ahLst/>
              <a:cxnLst/>
              <a:rect l="l" t="t" r="r" b="b"/>
              <a:pathLst>
                <a:path w="5279390" h="360045">
                  <a:moveTo>
                    <a:pt x="5244211" y="0"/>
                  </a:moveTo>
                  <a:lnTo>
                    <a:pt x="34963" y="0"/>
                  </a:lnTo>
                  <a:lnTo>
                    <a:pt x="21356" y="2748"/>
                  </a:lnTo>
                  <a:lnTo>
                    <a:pt x="10242" y="10242"/>
                  </a:lnTo>
                  <a:lnTo>
                    <a:pt x="2748" y="21356"/>
                  </a:lnTo>
                  <a:lnTo>
                    <a:pt x="0" y="34963"/>
                  </a:lnTo>
                  <a:lnTo>
                    <a:pt x="0" y="324688"/>
                  </a:lnTo>
                  <a:lnTo>
                    <a:pt x="2748" y="338302"/>
                  </a:lnTo>
                  <a:lnTo>
                    <a:pt x="10242" y="349419"/>
                  </a:lnTo>
                  <a:lnTo>
                    <a:pt x="21356" y="356915"/>
                  </a:lnTo>
                  <a:lnTo>
                    <a:pt x="34963" y="359663"/>
                  </a:lnTo>
                  <a:lnTo>
                    <a:pt x="5244211" y="359663"/>
                  </a:lnTo>
                  <a:lnTo>
                    <a:pt x="5257811" y="356915"/>
                  </a:lnTo>
                  <a:lnTo>
                    <a:pt x="5268912" y="349419"/>
                  </a:lnTo>
                  <a:lnTo>
                    <a:pt x="5276393" y="338302"/>
                  </a:lnTo>
                  <a:lnTo>
                    <a:pt x="5279136" y="324688"/>
                  </a:lnTo>
                  <a:lnTo>
                    <a:pt x="5279136" y="34963"/>
                  </a:lnTo>
                  <a:lnTo>
                    <a:pt x="5276393" y="21356"/>
                  </a:lnTo>
                  <a:lnTo>
                    <a:pt x="5268912" y="10242"/>
                  </a:lnTo>
                  <a:lnTo>
                    <a:pt x="5257811" y="2748"/>
                  </a:lnTo>
                  <a:lnTo>
                    <a:pt x="524421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060" y="5875020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90" h="288289">
                  <a:moveTo>
                    <a:pt x="144018" y="0"/>
                  </a:moveTo>
                  <a:lnTo>
                    <a:pt x="98496" y="7342"/>
                  </a:lnTo>
                  <a:lnTo>
                    <a:pt x="58962" y="27786"/>
                  </a:lnTo>
                  <a:lnTo>
                    <a:pt x="27786" y="58962"/>
                  </a:lnTo>
                  <a:lnTo>
                    <a:pt x="7342" y="98496"/>
                  </a:lnTo>
                  <a:lnTo>
                    <a:pt x="0" y="144017"/>
                  </a:lnTo>
                  <a:lnTo>
                    <a:pt x="7342" y="189539"/>
                  </a:lnTo>
                  <a:lnTo>
                    <a:pt x="27786" y="229073"/>
                  </a:lnTo>
                  <a:lnTo>
                    <a:pt x="58962" y="260249"/>
                  </a:lnTo>
                  <a:lnTo>
                    <a:pt x="98496" y="280693"/>
                  </a:lnTo>
                  <a:lnTo>
                    <a:pt x="144018" y="288035"/>
                  </a:lnTo>
                  <a:lnTo>
                    <a:pt x="189539" y="280693"/>
                  </a:lnTo>
                  <a:lnTo>
                    <a:pt x="229073" y="260249"/>
                  </a:lnTo>
                  <a:lnTo>
                    <a:pt x="260249" y="229073"/>
                  </a:lnTo>
                  <a:lnTo>
                    <a:pt x="280693" y="189539"/>
                  </a:lnTo>
                  <a:lnTo>
                    <a:pt x="288036" y="144017"/>
                  </a:lnTo>
                  <a:lnTo>
                    <a:pt x="280693" y="98496"/>
                  </a:lnTo>
                  <a:lnTo>
                    <a:pt x="260249" y="58962"/>
                  </a:lnTo>
                  <a:lnTo>
                    <a:pt x="229073" y="27786"/>
                  </a:lnTo>
                  <a:lnTo>
                    <a:pt x="189539" y="734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86029" y="5915355"/>
            <a:ext cx="4790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1200">
              <a:latin typeface="Microsoft Sans Serif"/>
              <a:cs typeface="Microsoft Sans Serif"/>
            </a:endParaRPr>
          </a:p>
          <a:p>
            <a:pPr marL="424815" indent="-286385">
              <a:lnSpc>
                <a:spcPct val="100000"/>
              </a:lnSpc>
              <a:buFont typeface="Arial MT"/>
              <a:buChar char="•"/>
              <a:tabLst>
                <a:tab pos="424815" algn="l"/>
              </a:tabLst>
            </a:pPr>
            <a:r>
              <a:rPr sz="1200" dirty="0">
                <a:latin typeface="Microsoft Sans Serif"/>
                <a:cs typeface="Microsoft Sans Serif"/>
              </a:rPr>
              <a:t>Convert </a:t>
            </a:r>
            <a:r>
              <a:rPr sz="1200" spc="55" dirty="0">
                <a:latin typeface="Microsoft Sans Serif"/>
                <a:cs typeface="Microsoft Sans Serif"/>
              </a:rPr>
              <a:t>the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dictionary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to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-40" dirty="0">
                <a:latin typeface="Microsoft Sans Serif"/>
                <a:cs typeface="Microsoft Sans Serif"/>
              </a:rPr>
              <a:t>a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25" dirty="0">
                <a:latin typeface="Microsoft Sans Serif"/>
                <a:cs typeface="Microsoft Sans Serif"/>
              </a:rPr>
              <a:t>Pandas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DataFrame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ready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for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export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42315" y="3998976"/>
            <a:ext cx="5279390" cy="518159"/>
          </a:xfrm>
          <a:custGeom>
            <a:avLst/>
            <a:gdLst/>
            <a:ahLst/>
            <a:cxnLst/>
            <a:rect l="l" t="t" r="r" b="b"/>
            <a:pathLst>
              <a:path w="5279390" h="518160">
                <a:moveTo>
                  <a:pt x="5228717" y="0"/>
                </a:moveTo>
                <a:lnTo>
                  <a:pt x="50380" y="0"/>
                </a:lnTo>
                <a:lnTo>
                  <a:pt x="30769" y="3966"/>
                </a:lnTo>
                <a:lnTo>
                  <a:pt x="14755" y="14779"/>
                </a:lnTo>
                <a:lnTo>
                  <a:pt x="3959" y="30807"/>
                </a:lnTo>
                <a:lnTo>
                  <a:pt x="0" y="50418"/>
                </a:lnTo>
                <a:lnTo>
                  <a:pt x="0" y="467741"/>
                </a:lnTo>
                <a:lnTo>
                  <a:pt x="3959" y="487352"/>
                </a:lnTo>
                <a:lnTo>
                  <a:pt x="14755" y="503380"/>
                </a:lnTo>
                <a:lnTo>
                  <a:pt x="30769" y="514193"/>
                </a:lnTo>
                <a:lnTo>
                  <a:pt x="50380" y="518160"/>
                </a:lnTo>
                <a:lnTo>
                  <a:pt x="5228717" y="518160"/>
                </a:lnTo>
                <a:lnTo>
                  <a:pt x="5248328" y="514193"/>
                </a:lnTo>
                <a:lnTo>
                  <a:pt x="5264356" y="503380"/>
                </a:lnTo>
                <a:lnTo>
                  <a:pt x="5275169" y="487352"/>
                </a:lnTo>
                <a:lnTo>
                  <a:pt x="5279136" y="467741"/>
                </a:lnTo>
                <a:lnTo>
                  <a:pt x="5279136" y="50418"/>
                </a:lnTo>
                <a:lnTo>
                  <a:pt x="5275169" y="30807"/>
                </a:lnTo>
                <a:lnTo>
                  <a:pt x="5264356" y="14779"/>
                </a:lnTo>
                <a:lnTo>
                  <a:pt x="5248328" y="3966"/>
                </a:lnTo>
                <a:lnTo>
                  <a:pt x="5228717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29184" y="4063060"/>
            <a:ext cx="4826635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86385" algn="l"/>
              </a:tabLst>
            </a:pPr>
            <a:r>
              <a:rPr sz="1200" dirty="0">
                <a:latin typeface="Microsoft Sans Serif"/>
                <a:cs typeface="Microsoft Sans Serif"/>
              </a:rPr>
              <a:t>Collect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all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column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header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names</a:t>
            </a:r>
            <a:r>
              <a:rPr sz="1200" spc="60" dirty="0">
                <a:latin typeface="Microsoft Sans Serif"/>
                <a:cs typeface="Microsoft Sans Serif"/>
              </a:rPr>
              <a:t> from</a:t>
            </a:r>
            <a:r>
              <a:rPr sz="1200" spc="50" dirty="0">
                <a:latin typeface="Microsoft Sans Serif"/>
                <a:cs typeface="Microsoft Sans Serif"/>
              </a:rPr>
              <a:t> the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tables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found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within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25" dirty="0">
                <a:latin typeface="Microsoft Sans Serif"/>
                <a:cs typeface="Microsoft Sans Serif"/>
              </a:rPr>
              <a:t>the</a:t>
            </a:r>
            <a:endParaRPr sz="1200">
              <a:latin typeface="Microsoft Sans Serif"/>
              <a:cs typeface="Microsoft Sans Serif"/>
            </a:endParaRPr>
          </a:p>
          <a:p>
            <a:pPr marL="286385">
              <a:lnSpc>
                <a:spcPct val="100000"/>
              </a:lnSpc>
              <a:spcBef>
                <a:spcPts val="5"/>
              </a:spcBef>
            </a:pPr>
            <a:r>
              <a:rPr sz="1200" spc="-20" dirty="0">
                <a:latin typeface="Microsoft Sans Serif"/>
                <a:cs typeface="Microsoft Sans Serif"/>
              </a:rPr>
              <a:t>HTML</a:t>
            </a:r>
            <a:r>
              <a:rPr sz="1200" spc="-50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page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9060" y="385267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18" y="0"/>
                </a:moveTo>
                <a:lnTo>
                  <a:pt x="98496" y="7345"/>
                </a:lnTo>
                <a:lnTo>
                  <a:pt x="58962" y="27797"/>
                </a:lnTo>
                <a:lnTo>
                  <a:pt x="27786" y="58978"/>
                </a:lnTo>
                <a:lnTo>
                  <a:pt x="7342" y="98511"/>
                </a:lnTo>
                <a:lnTo>
                  <a:pt x="0" y="144017"/>
                </a:lnTo>
                <a:lnTo>
                  <a:pt x="7342" y="189524"/>
                </a:lnTo>
                <a:lnTo>
                  <a:pt x="27786" y="229057"/>
                </a:lnTo>
                <a:lnTo>
                  <a:pt x="58962" y="260238"/>
                </a:lnTo>
                <a:lnTo>
                  <a:pt x="98496" y="280690"/>
                </a:lnTo>
                <a:lnTo>
                  <a:pt x="144018" y="288035"/>
                </a:lnTo>
                <a:lnTo>
                  <a:pt x="189539" y="280690"/>
                </a:lnTo>
                <a:lnTo>
                  <a:pt x="229073" y="260238"/>
                </a:lnTo>
                <a:lnTo>
                  <a:pt x="260249" y="229057"/>
                </a:lnTo>
                <a:lnTo>
                  <a:pt x="280693" y="189524"/>
                </a:lnTo>
                <a:lnTo>
                  <a:pt x="288036" y="144017"/>
                </a:lnTo>
                <a:lnTo>
                  <a:pt x="280693" y="98511"/>
                </a:lnTo>
                <a:lnTo>
                  <a:pt x="260249" y="58978"/>
                </a:lnTo>
                <a:lnTo>
                  <a:pt x="229073" y="27797"/>
                </a:lnTo>
                <a:lnTo>
                  <a:pt x="189539" y="7345"/>
                </a:lnTo>
                <a:lnTo>
                  <a:pt x="144018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8729" y="3893057"/>
            <a:ext cx="863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6761" y="1006602"/>
            <a:ext cx="5710555" cy="818515"/>
          </a:xfrm>
          <a:custGeom>
            <a:avLst/>
            <a:gdLst/>
            <a:ahLst/>
            <a:cxnLst/>
            <a:rect l="l" t="t" r="r" b="b"/>
            <a:pathLst>
              <a:path w="5710555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5574030" y="0"/>
                </a:lnTo>
                <a:lnTo>
                  <a:pt x="5617134" y="6955"/>
                </a:lnTo>
                <a:lnTo>
                  <a:pt x="5654576" y="26322"/>
                </a:lnTo>
                <a:lnTo>
                  <a:pt x="5684105" y="55851"/>
                </a:lnTo>
                <a:lnTo>
                  <a:pt x="5703472" y="93293"/>
                </a:lnTo>
                <a:lnTo>
                  <a:pt x="5710428" y="136398"/>
                </a:lnTo>
                <a:lnTo>
                  <a:pt x="5710428" y="681989"/>
                </a:lnTo>
                <a:lnTo>
                  <a:pt x="5703472" y="725094"/>
                </a:lnTo>
                <a:lnTo>
                  <a:pt x="5684105" y="762536"/>
                </a:lnTo>
                <a:lnTo>
                  <a:pt x="5654576" y="792065"/>
                </a:lnTo>
                <a:lnTo>
                  <a:pt x="5617134" y="811432"/>
                </a:lnTo>
                <a:lnTo>
                  <a:pt x="5574030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89"/>
                </a:lnTo>
                <a:lnTo>
                  <a:pt x="0" y="136398"/>
                </a:lnTo>
                <a:close/>
              </a:path>
            </a:pathLst>
          </a:custGeom>
          <a:ln w="28575">
            <a:solidFill>
              <a:srgbClr val="006F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1144757" y="6530508"/>
            <a:ext cx="695960" cy="1676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u="sng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13"/>
              </a:rPr>
              <a:t>GitHub</a:t>
            </a:r>
            <a:r>
              <a:rPr sz="1000" u="sng" spc="5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13"/>
              </a:rPr>
              <a:t> </a:t>
            </a:r>
            <a:r>
              <a:rPr sz="1000" u="sng" spc="-20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13"/>
              </a:rPr>
              <a:t>Link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14" dirty="0"/>
              <a:t> </a:t>
            </a:r>
            <a:r>
              <a:rPr spc="-10" dirty="0"/>
              <a:t>MANIPULATION/WRANGLING</a:t>
            </a:r>
            <a:r>
              <a:rPr spc="-120" dirty="0"/>
              <a:t> </a:t>
            </a:r>
            <a:r>
              <a:rPr spc="530" dirty="0"/>
              <a:t>–</a:t>
            </a:r>
            <a:r>
              <a:rPr spc="-95" dirty="0"/>
              <a:t> </a:t>
            </a:r>
            <a:r>
              <a:rPr spc="-25" dirty="0">
                <a:solidFill>
                  <a:srgbClr val="12ABDB"/>
                </a:solidFill>
              </a:rPr>
              <a:t>PANDAS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349773"/>
            <a:ext cx="6360160" cy="13525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770"/>
              </a:spcBef>
            </a:pP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Context:</a:t>
            </a:r>
            <a:endParaRPr sz="1600">
              <a:latin typeface="Microsoft Sans Serif"/>
              <a:cs typeface="Microsoft Sans Serif"/>
            </a:endParaRPr>
          </a:p>
          <a:p>
            <a:pPr marL="354965" indent="-342265">
              <a:lnSpc>
                <a:spcPts val="1650"/>
              </a:lnSpc>
              <a:spcBef>
                <a:spcPts val="595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contains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14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facilities,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endParaRPr sz="1400">
              <a:latin typeface="Microsoft Sans Serif"/>
              <a:cs typeface="Microsoft Sans Serif"/>
            </a:endParaRPr>
          </a:p>
          <a:p>
            <a:pPr marL="355600">
              <a:lnSpc>
                <a:spcPts val="1650"/>
              </a:lnSpc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60AEEE"/>
                </a:solidFill>
                <a:latin typeface="Consolas"/>
                <a:cs typeface="Consolas"/>
              </a:rPr>
              <a:t>LaunchSite</a:t>
            </a:r>
            <a:r>
              <a:rPr sz="1400" spc="-2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column.</a:t>
            </a:r>
            <a:endParaRPr sz="14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ts val="162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</a:tabLst>
            </a:pP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aims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dedicated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common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types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shown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figure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below.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60AEEE"/>
                </a:solidFill>
                <a:latin typeface="Consolas"/>
                <a:cs typeface="Consolas"/>
              </a:rPr>
              <a:t>Orbit</a:t>
            </a:r>
            <a:r>
              <a:rPr sz="1400" spc="-36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74" y="4712347"/>
            <a:ext cx="5596890" cy="14128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Initial</a:t>
            </a:r>
            <a:r>
              <a:rPr sz="1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Exploration:</a:t>
            </a:r>
            <a:endParaRPr sz="16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06FAC"/>
                </a:solidFill>
                <a:latin typeface="Consolas"/>
                <a:cs typeface="Consolas"/>
              </a:rPr>
              <a:t>.value_counts()</a:t>
            </a:r>
            <a:r>
              <a:rPr sz="1400" spc="-365" dirty="0">
                <a:solidFill>
                  <a:srgbClr val="006FAC"/>
                </a:solidFill>
                <a:latin typeface="Consolas"/>
                <a:cs typeface="Consolas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following:</a:t>
            </a:r>
            <a:endParaRPr sz="14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75"/>
              </a:spcBef>
              <a:buClr>
                <a:srgbClr val="006FAC"/>
              </a:buClr>
              <a:buAutoNum type="arabicPeriod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AutoNum type="arabicPeriod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occurrence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each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endParaRPr sz="1200">
              <a:latin typeface="Microsoft Sans Serif"/>
              <a:cs typeface="Microsoft Sans Serif"/>
            </a:endParaRPr>
          </a:p>
          <a:p>
            <a:pPr marL="534035" lvl="1" indent="-34353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AutoNum type="arabicPeriod"/>
              <a:tabLst>
                <a:tab pos="53403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occurrence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8" y="2807207"/>
            <a:ext cx="2568702" cy="185394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824216" y="188976"/>
            <a:ext cx="3197225" cy="6399530"/>
            <a:chOff x="7824216" y="188976"/>
            <a:chExt cx="3197225" cy="63995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1188" y="350520"/>
              <a:ext cx="3011423" cy="1235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66837" y="336169"/>
              <a:ext cx="3040380" cy="1264920"/>
            </a:xfrm>
            <a:custGeom>
              <a:avLst/>
              <a:gdLst/>
              <a:ahLst/>
              <a:cxnLst/>
              <a:rect l="l" t="t" r="r" b="b"/>
              <a:pathLst>
                <a:path w="3040379" h="1264920">
                  <a:moveTo>
                    <a:pt x="120015" y="0"/>
                  </a:moveTo>
                  <a:lnTo>
                    <a:pt x="2920492" y="0"/>
                  </a:lnTo>
                  <a:lnTo>
                    <a:pt x="2944114" y="2285"/>
                  </a:lnTo>
                  <a:lnTo>
                    <a:pt x="2987040" y="20700"/>
                  </a:lnTo>
                  <a:lnTo>
                    <a:pt x="3019425" y="53212"/>
                  </a:lnTo>
                  <a:lnTo>
                    <a:pt x="3037967" y="96392"/>
                  </a:lnTo>
                  <a:lnTo>
                    <a:pt x="3040126" y="120014"/>
                  </a:lnTo>
                  <a:lnTo>
                    <a:pt x="3040126" y="1144904"/>
                  </a:lnTo>
                  <a:lnTo>
                    <a:pt x="3030728" y="1191132"/>
                  </a:lnTo>
                  <a:lnTo>
                    <a:pt x="3005074" y="1229867"/>
                  </a:lnTo>
                  <a:lnTo>
                    <a:pt x="2966847" y="1255521"/>
                  </a:lnTo>
                  <a:lnTo>
                    <a:pt x="2920492" y="1264919"/>
                  </a:lnTo>
                  <a:lnTo>
                    <a:pt x="120015" y="1264919"/>
                  </a:lnTo>
                  <a:lnTo>
                    <a:pt x="73787" y="1255521"/>
                  </a:lnTo>
                  <a:lnTo>
                    <a:pt x="35560" y="1229867"/>
                  </a:lnTo>
                  <a:lnTo>
                    <a:pt x="9525" y="1191132"/>
                  </a:lnTo>
                  <a:lnTo>
                    <a:pt x="0" y="1144904"/>
                  </a:lnTo>
                  <a:lnTo>
                    <a:pt x="0" y="120014"/>
                  </a:lnTo>
                  <a:lnTo>
                    <a:pt x="9525" y="73786"/>
                  </a:lnTo>
                  <a:lnTo>
                    <a:pt x="35560" y="35559"/>
                  </a:lnTo>
                  <a:lnTo>
                    <a:pt x="73787" y="9525"/>
                  </a:lnTo>
                  <a:lnTo>
                    <a:pt x="120015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5676" y="1790700"/>
              <a:ext cx="2822448" cy="2590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061325" y="1776348"/>
              <a:ext cx="2851150" cy="2619375"/>
            </a:xfrm>
            <a:custGeom>
              <a:avLst/>
              <a:gdLst/>
              <a:ahLst/>
              <a:cxnLst/>
              <a:rect l="l" t="t" r="r" b="b"/>
              <a:pathLst>
                <a:path w="2851150" h="2619375">
                  <a:moveTo>
                    <a:pt x="236347" y="0"/>
                  </a:moveTo>
                  <a:lnTo>
                    <a:pt x="2614929" y="0"/>
                  </a:lnTo>
                  <a:lnTo>
                    <a:pt x="2662047" y="4699"/>
                  </a:lnTo>
                  <a:lnTo>
                    <a:pt x="2706370" y="18541"/>
                  </a:lnTo>
                  <a:lnTo>
                    <a:pt x="2746882" y="40512"/>
                  </a:lnTo>
                  <a:lnTo>
                    <a:pt x="2782061" y="69723"/>
                  </a:lnTo>
                  <a:lnTo>
                    <a:pt x="2810764" y="104775"/>
                  </a:lnTo>
                  <a:lnTo>
                    <a:pt x="2832607" y="144906"/>
                  </a:lnTo>
                  <a:lnTo>
                    <a:pt x="2846578" y="189229"/>
                  </a:lnTo>
                  <a:lnTo>
                    <a:pt x="2851150" y="236347"/>
                  </a:lnTo>
                  <a:lnTo>
                    <a:pt x="2851150" y="2383155"/>
                  </a:lnTo>
                  <a:lnTo>
                    <a:pt x="2846578" y="2430272"/>
                  </a:lnTo>
                  <a:lnTo>
                    <a:pt x="2832734" y="2474595"/>
                  </a:lnTo>
                  <a:lnTo>
                    <a:pt x="2810764" y="2515108"/>
                  </a:lnTo>
                  <a:lnTo>
                    <a:pt x="2781934" y="2550160"/>
                  </a:lnTo>
                  <a:lnTo>
                    <a:pt x="2746882" y="2578989"/>
                  </a:lnTo>
                  <a:lnTo>
                    <a:pt x="2706370" y="2600960"/>
                  </a:lnTo>
                  <a:lnTo>
                    <a:pt x="2662047" y="2614803"/>
                  </a:lnTo>
                  <a:lnTo>
                    <a:pt x="2614929" y="2619375"/>
                  </a:lnTo>
                  <a:lnTo>
                    <a:pt x="236347" y="2619375"/>
                  </a:lnTo>
                  <a:lnTo>
                    <a:pt x="189229" y="2614803"/>
                  </a:lnTo>
                  <a:lnTo>
                    <a:pt x="144906" y="2600833"/>
                  </a:lnTo>
                  <a:lnTo>
                    <a:pt x="104775" y="2578989"/>
                  </a:lnTo>
                  <a:lnTo>
                    <a:pt x="69723" y="2550287"/>
                  </a:lnTo>
                  <a:lnTo>
                    <a:pt x="40513" y="2515108"/>
                  </a:lnTo>
                  <a:lnTo>
                    <a:pt x="18542" y="2474595"/>
                  </a:lnTo>
                  <a:lnTo>
                    <a:pt x="4699" y="2430272"/>
                  </a:lnTo>
                  <a:lnTo>
                    <a:pt x="0" y="2383155"/>
                  </a:lnTo>
                  <a:lnTo>
                    <a:pt x="0" y="236347"/>
                  </a:lnTo>
                  <a:lnTo>
                    <a:pt x="4699" y="189229"/>
                  </a:lnTo>
                  <a:lnTo>
                    <a:pt x="18542" y="144906"/>
                  </a:lnTo>
                  <a:lnTo>
                    <a:pt x="40640" y="104648"/>
                  </a:lnTo>
                  <a:lnTo>
                    <a:pt x="69723" y="69723"/>
                  </a:lnTo>
                  <a:lnTo>
                    <a:pt x="104648" y="40639"/>
                  </a:lnTo>
                  <a:lnTo>
                    <a:pt x="144906" y="18541"/>
                  </a:lnTo>
                  <a:lnTo>
                    <a:pt x="189229" y="4699"/>
                  </a:lnTo>
                  <a:lnTo>
                    <a:pt x="236347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1188" y="4585716"/>
              <a:ext cx="3011423" cy="19735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966837" y="4571365"/>
              <a:ext cx="3040380" cy="2002789"/>
            </a:xfrm>
            <a:custGeom>
              <a:avLst/>
              <a:gdLst/>
              <a:ahLst/>
              <a:cxnLst/>
              <a:rect l="l" t="t" r="r" b="b"/>
              <a:pathLst>
                <a:path w="3040379" h="2002790">
                  <a:moveTo>
                    <a:pt x="183515" y="0"/>
                  </a:moveTo>
                  <a:lnTo>
                    <a:pt x="2857119" y="0"/>
                  </a:lnTo>
                  <a:lnTo>
                    <a:pt x="2893441" y="3810"/>
                  </a:lnTo>
                  <a:lnTo>
                    <a:pt x="2959227" y="31368"/>
                  </a:lnTo>
                  <a:lnTo>
                    <a:pt x="3008757" y="81407"/>
                  </a:lnTo>
                  <a:lnTo>
                    <a:pt x="3036316" y="147193"/>
                  </a:lnTo>
                  <a:lnTo>
                    <a:pt x="3040126" y="183515"/>
                  </a:lnTo>
                  <a:lnTo>
                    <a:pt x="3040126" y="1819287"/>
                  </a:lnTo>
                  <a:lnTo>
                    <a:pt x="3025521" y="1889975"/>
                  </a:lnTo>
                  <a:lnTo>
                    <a:pt x="2986405" y="1948548"/>
                  </a:lnTo>
                  <a:lnTo>
                    <a:pt x="2927858" y="1987753"/>
                  </a:lnTo>
                  <a:lnTo>
                    <a:pt x="2857119" y="2002294"/>
                  </a:lnTo>
                  <a:lnTo>
                    <a:pt x="183515" y="2002294"/>
                  </a:lnTo>
                  <a:lnTo>
                    <a:pt x="112776" y="1987753"/>
                  </a:lnTo>
                  <a:lnTo>
                    <a:pt x="54229" y="1948599"/>
                  </a:lnTo>
                  <a:lnTo>
                    <a:pt x="14605" y="1889975"/>
                  </a:lnTo>
                  <a:lnTo>
                    <a:pt x="0" y="1819287"/>
                  </a:lnTo>
                  <a:lnTo>
                    <a:pt x="0" y="183515"/>
                  </a:lnTo>
                  <a:lnTo>
                    <a:pt x="14605" y="112776"/>
                  </a:lnTo>
                  <a:lnTo>
                    <a:pt x="54229" y="54229"/>
                  </a:lnTo>
                  <a:lnTo>
                    <a:pt x="112776" y="14605"/>
                  </a:lnTo>
                  <a:lnTo>
                    <a:pt x="183515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24216" y="188976"/>
              <a:ext cx="315595" cy="318770"/>
            </a:xfrm>
            <a:custGeom>
              <a:avLst/>
              <a:gdLst/>
              <a:ahLst/>
              <a:cxnLst/>
              <a:rect l="l" t="t" r="r" b="b"/>
              <a:pathLst>
                <a:path w="315595" h="318770">
                  <a:moveTo>
                    <a:pt x="157733" y="0"/>
                  </a:moveTo>
                  <a:lnTo>
                    <a:pt x="107874" y="8113"/>
                  </a:lnTo>
                  <a:lnTo>
                    <a:pt x="64574" y="30711"/>
                  </a:lnTo>
                  <a:lnTo>
                    <a:pt x="30431" y="65178"/>
                  </a:lnTo>
                  <a:lnTo>
                    <a:pt x="8040" y="108898"/>
                  </a:lnTo>
                  <a:lnTo>
                    <a:pt x="0" y="159257"/>
                  </a:lnTo>
                  <a:lnTo>
                    <a:pt x="8040" y="209617"/>
                  </a:lnTo>
                  <a:lnTo>
                    <a:pt x="30431" y="253337"/>
                  </a:lnTo>
                  <a:lnTo>
                    <a:pt x="64574" y="287804"/>
                  </a:lnTo>
                  <a:lnTo>
                    <a:pt x="107874" y="310402"/>
                  </a:lnTo>
                  <a:lnTo>
                    <a:pt x="157733" y="318515"/>
                  </a:lnTo>
                  <a:lnTo>
                    <a:pt x="207593" y="310402"/>
                  </a:lnTo>
                  <a:lnTo>
                    <a:pt x="250893" y="287804"/>
                  </a:lnTo>
                  <a:lnTo>
                    <a:pt x="285036" y="253337"/>
                  </a:lnTo>
                  <a:lnTo>
                    <a:pt x="307427" y="209617"/>
                  </a:lnTo>
                  <a:lnTo>
                    <a:pt x="315467" y="159257"/>
                  </a:lnTo>
                  <a:lnTo>
                    <a:pt x="307427" y="108898"/>
                  </a:lnTo>
                  <a:lnTo>
                    <a:pt x="285036" y="65178"/>
                  </a:lnTo>
                  <a:lnTo>
                    <a:pt x="250893" y="30711"/>
                  </a:lnTo>
                  <a:lnTo>
                    <a:pt x="207593" y="8113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27593" y="24358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18704" y="1621536"/>
            <a:ext cx="315595" cy="318770"/>
          </a:xfrm>
          <a:custGeom>
            <a:avLst/>
            <a:gdLst/>
            <a:ahLst/>
            <a:cxnLst/>
            <a:rect l="l" t="t" r="r" b="b"/>
            <a:pathLst>
              <a:path w="315595" h="318769">
                <a:moveTo>
                  <a:pt x="157734" y="0"/>
                </a:moveTo>
                <a:lnTo>
                  <a:pt x="107874" y="8113"/>
                </a:lnTo>
                <a:lnTo>
                  <a:pt x="64574" y="30711"/>
                </a:lnTo>
                <a:lnTo>
                  <a:pt x="30431" y="65178"/>
                </a:lnTo>
                <a:lnTo>
                  <a:pt x="8040" y="108898"/>
                </a:lnTo>
                <a:lnTo>
                  <a:pt x="0" y="159258"/>
                </a:lnTo>
                <a:lnTo>
                  <a:pt x="8040" y="209617"/>
                </a:lnTo>
                <a:lnTo>
                  <a:pt x="30431" y="253337"/>
                </a:lnTo>
                <a:lnTo>
                  <a:pt x="64574" y="287804"/>
                </a:lnTo>
                <a:lnTo>
                  <a:pt x="107874" y="310402"/>
                </a:lnTo>
                <a:lnTo>
                  <a:pt x="157734" y="318515"/>
                </a:lnTo>
                <a:lnTo>
                  <a:pt x="207593" y="310402"/>
                </a:lnTo>
                <a:lnTo>
                  <a:pt x="250893" y="287804"/>
                </a:lnTo>
                <a:lnTo>
                  <a:pt x="285036" y="253337"/>
                </a:lnTo>
                <a:lnTo>
                  <a:pt x="307427" y="209617"/>
                </a:lnTo>
                <a:lnTo>
                  <a:pt x="315468" y="159258"/>
                </a:lnTo>
                <a:lnTo>
                  <a:pt x="307427" y="108898"/>
                </a:lnTo>
                <a:lnTo>
                  <a:pt x="285036" y="65178"/>
                </a:lnTo>
                <a:lnTo>
                  <a:pt x="250893" y="30711"/>
                </a:lnTo>
                <a:lnTo>
                  <a:pt x="207593" y="8113"/>
                </a:lnTo>
                <a:lnTo>
                  <a:pt x="157734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21828" y="1677415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24216" y="4431791"/>
            <a:ext cx="315595" cy="318770"/>
          </a:xfrm>
          <a:custGeom>
            <a:avLst/>
            <a:gdLst/>
            <a:ahLst/>
            <a:cxnLst/>
            <a:rect l="l" t="t" r="r" b="b"/>
            <a:pathLst>
              <a:path w="315595" h="318770">
                <a:moveTo>
                  <a:pt x="157733" y="0"/>
                </a:moveTo>
                <a:lnTo>
                  <a:pt x="107874" y="8113"/>
                </a:lnTo>
                <a:lnTo>
                  <a:pt x="64574" y="30711"/>
                </a:lnTo>
                <a:lnTo>
                  <a:pt x="30431" y="65178"/>
                </a:lnTo>
                <a:lnTo>
                  <a:pt x="8040" y="108898"/>
                </a:lnTo>
                <a:lnTo>
                  <a:pt x="0" y="159257"/>
                </a:lnTo>
                <a:lnTo>
                  <a:pt x="8040" y="209617"/>
                </a:lnTo>
                <a:lnTo>
                  <a:pt x="30431" y="253337"/>
                </a:lnTo>
                <a:lnTo>
                  <a:pt x="64574" y="287804"/>
                </a:lnTo>
                <a:lnTo>
                  <a:pt x="107874" y="310402"/>
                </a:lnTo>
                <a:lnTo>
                  <a:pt x="157733" y="318515"/>
                </a:lnTo>
                <a:lnTo>
                  <a:pt x="207593" y="310402"/>
                </a:lnTo>
                <a:lnTo>
                  <a:pt x="250893" y="287804"/>
                </a:lnTo>
                <a:lnTo>
                  <a:pt x="285036" y="253337"/>
                </a:lnTo>
                <a:lnTo>
                  <a:pt x="307427" y="209617"/>
                </a:lnTo>
                <a:lnTo>
                  <a:pt x="315467" y="159257"/>
                </a:lnTo>
                <a:lnTo>
                  <a:pt x="307427" y="108898"/>
                </a:lnTo>
                <a:lnTo>
                  <a:pt x="285036" y="65178"/>
                </a:lnTo>
                <a:lnTo>
                  <a:pt x="250893" y="30711"/>
                </a:lnTo>
                <a:lnTo>
                  <a:pt x="207593" y="8113"/>
                </a:lnTo>
                <a:lnTo>
                  <a:pt x="157733" y="0"/>
                </a:lnTo>
                <a:close/>
              </a:path>
            </a:pathLst>
          </a:custGeom>
          <a:solidFill>
            <a:srgbClr val="006F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927593" y="4488307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44757" y="6530508"/>
            <a:ext cx="880110" cy="1689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6"/>
              </a:rPr>
              <a:t>GitHub</a:t>
            </a:r>
            <a:r>
              <a:rPr sz="1500" u="sng" spc="-30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6"/>
              </a:rPr>
              <a:t> </a:t>
            </a: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6"/>
              </a:rPr>
              <a:t>Link</a:t>
            </a:r>
            <a:r>
              <a:rPr sz="1500" spc="44" baseline="2777" dirty="0">
                <a:solidFill>
                  <a:srgbClr val="00929B"/>
                </a:solidFill>
                <a:latin typeface="Microsoft Sans Serif"/>
                <a:cs typeface="Microsoft Sans Serif"/>
              </a:rPr>
              <a:t> </a:t>
            </a:r>
            <a:fld id="{81D60167-4931-47E6-BA6A-407CBD079E47}" type="slidenum"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8</a:t>
            </a:fld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14" dirty="0"/>
              <a:t> </a:t>
            </a:r>
            <a:r>
              <a:rPr spc="-10" dirty="0"/>
              <a:t>MANIPULATION/WRANGLING</a:t>
            </a:r>
            <a:r>
              <a:rPr spc="-120" dirty="0"/>
              <a:t> </a:t>
            </a:r>
            <a:r>
              <a:rPr spc="530" dirty="0"/>
              <a:t>–</a:t>
            </a:r>
            <a:r>
              <a:rPr spc="-95" dirty="0"/>
              <a:t> </a:t>
            </a:r>
            <a:r>
              <a:rPr spc="-25" dirty="0">
                <a:solidFill>
                  <a:srgbClr val="12ABDB"/>
                </a:solidFill>
              </a:rPr>
              <a:t>PANDAS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358435"/>
            <a:ext cx="4713605" cy="6273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Context:</a:t>
            </a:r>
            <a:endParaRPr sz="1600">
              <a:latin typeface="Microsoft Sans Serif"/>
              <a:cs typeface="Microsoft Sans Serif"/>
            </a:endParaRPr>
          </a:p>
          <a:p>
            <a:pPr marL="354965" indent="-34226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outcome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shown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60AEEE"/>
                </a:solidFill>
                <a:latin typeface="Consolas"/>
                <a:cs typeface="Consolas"/>
              </a:rPr>
              <a:t>Outcome</a:t>
            </a:r>
            <a:r>
              <a:rPr sz="1400" spc="-30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0382" y="1960356"/>
            <a:ext cx="7059930" cy="18402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5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True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Ocean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1200" spc="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endParaRPr sz="1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False</a:t>
            </a:r>
            <a:r>
              <a:rPr sz="1200" spc="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Ocean</a:t>
            </a:r>
            <a:r>
              <a:rPr sz="1200" spc="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</a:t>
            </a:r>
            <a:endParaRPr sz="1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True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RTLS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12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endParaRPr sz="1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False</a:t>
            </a:r>
            <a:r>
              <a:rPr sz="1200" spc="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RTLS</a:t>
            </a:r>
            <a:r>
              <a:rPr sz="1200" spc="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</a:t>
            </a:r>
            <a:endParaRPr sz="1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True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ASDS</a:t>
            </a:r>
            <a:r>
              <a:rPr sz="1200" spc="7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120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ship</a:t>
            </a:r>
            <a:endParaRPr sz="1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False</a:t>
            </a:r>
            <a:r>
              <a:rPr sz="1200" spc="9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ASDS</a:t>
            </a:r>
            <a:r>
              <a:rPr sz="1200" spc="-3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12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Font typeface="Wingdings"/>
              <a:buChar char=""/>
              <a:tabLst>
                <a:tab pos="355600" algn="l"/>
              </a:tabLst>
            </a:pP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None</a:t>
            </a:r>
            <a:r>
              <a:rPr sz="1200" spc="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ASDS</a:t>
            </a:r>
            <a:r>
              <a:rPr sz="1200" spc="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None</a:t>
            </a:r>
            <a:r>
              <a:rPr sz="1200" spc="8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None</a:t>
            </a:r>
            <a:r>
              <a:rPr sz="1200" spc="8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land.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074" y="4032647"/>
            <a:ext cx="7419340" cy="11468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770"/>
              </a:spcBef>
            </a:pP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Wrangling:</a:t>
            </a:r>
            <a:endParaRPr sz="16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whether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 have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column,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i.e.,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1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0,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representing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99085" algn="l"/>
              </a:tabLst>
            </a:pP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4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done</a:t>
            </a:r>
            <a:r>
              <a:rPr sz="1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by: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382" y="5147361"/>
            <a:ext cx="7071359" cy="12522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700"/>
              </a:spcBef>
              <a:buClr>
                <a:srgbClr val="006FAC"/>
              </a:buClr>
              <a:buAutoNum type="arabicPeriod"/>
              <a:tabLst>
                <a:tab pos="2978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Defining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(bad)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outcomes,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bad_outcome</a:t>
            </a:r>
            <a:endParaRPr sz="1200">
              <a:latin typeface="Consolas"/>
              <a:cs typeface="Consolas"/>
            </a:endParaRPr>
          </a:p>
          <a:p>
            <a:pPr marL="297815" marR="5080" indent="-285750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AutoNum type="arabicPeriod"/>
              <a:tabLst>
                <a:tab pos="2978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list,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landing_class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element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0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corresponding</a:t>
            </a:r>
            <a:r>
              <a:rPr sz="12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row</a:t>
            </a:r>
            <a:r>
              <a:rPr sz="12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2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60AEEE"/>
                </a:solidFill>
                <a:latin typeface="Consolas"/>
                <a:cs typeface="Consolas"/>
              </a:rPr>
              <a:t>Outcome</a:t>
            </a:r>
            <a:r>
              <a:rPr sz="1200" spc="110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bad_outcome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otherwise,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it’s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1.</a:t>
            </a:r>
            <a:endParaRPr sz="1200">
              <a:latin typeface="Microsoft Sans Serif"/>
              <a:cs typeface="Microsoft Sans Serif"/>
            </a:endParaRPr>
          </a:p>
          <a:p>
            <a:pPr marL="297815" indent="-285115">
              <a:lnSpc>
                <a:spcPct val="100000"/>
              </a:lnSpc>
              <a:spcBef>
                <a:spcPts val="600"/>
              </a:spcBef>
              <a:buClr>
                <a:srgbClr val="006FAC"/>
              </a:buClr>
              <a:buAutoNum type="arabicPeriod"/>
              <a:tabLst>
                <a:tab pos="2978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Class</a:t>
            </a:r>
            <a:r>
              <a:rPr sz="1200" spc="-335" dirty="0">
                <a:solidFill>
                  <a:srgbClr val="60AEEE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12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contains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60AEEE"/>
                </a:solidFill>
                <a:latin typeface="Consolas"/>
                <a:cs typeface="Consolas"/>
              </a:rPr>
              <a:t>landing_class</a:t>
            </a:r>
            <a:endParaRPr sz="1200">
              <a:latin typeface="Consolas"/>
              <a:cs typeface="Consolas"/>
            </a:endParaRPr>
          </a:p>
          <a:p>
            <a:pPr marL="297815" indent="-285115">
              <a:lnSpc>
                <a:spcPct val="100000"/>
              </a:lnSpc>
              <a:spcBef>
                <a:spcPts val="660"/>
              </a:spcBef>
              <a:buClr>
                <a:srgbClr val="006FAC"/>
              </a:buClr>
              <a:buAutoNum type="arabicPeriod"/>
              <a:tabLst>
                <a:tab pos="297815" algn="l"/>
              </a:tabLst>
            </a:pP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Export 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DataFrame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.csv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file.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41919" y="1412747"/>
            <a:ext cx="4250690" cy="1005840"/>
            <a:chOff x="7741919" y="1412747"/>
            <a:chExt cx="4250690" cy="10058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5843" y="1571243"/>
              <a:ext cx="4067555" cy="8183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81492" y="1556892"/>
              <a:ext cx="4096385" cy="847725"/>
            </a:xfrm>
            <a:custGeom>
              <a:avLst/>
              <a:gdLst/>
              <a:ahLst/>
              <a:cxnLst/>
              <a:rect l="l" t="t" r="r" b="b"/>
              <a:pathLst>
                <a:path w="4096384" h="847725">
                  <a:moveTo>
                    <a:pt x="84200" y="0"/>
                  </a:moveTo>
                  <a:lnTo>
                    <a:pt x="4012437" y="0"/>
                  </a:lnTo>
                  <a:lnTo>
                    <a:pt x="4028821" y="1905"/>
                  </a:lnTo>
                  <a:lnTo>
                    <a:pt x="4072001" y="25400"/>
                  </a:lnTo>
                  <a:lnTo>
                    <a:pt x="4094353" y="67818"/>
                  </a:lnTo>
                  <a:lnTo>
                    <a:pt x="4096257" y="84201"/>
                  </a:lnTo>
                  <a:lnTo>
                    <a:pt x="4096257" y="763270"/>
                  </a:lnTo>
                  <a:lnTo>
                    <a:pt x="4072001" y="822071"/>
                  </a:lnTo>
                  <a:lnTo>
                    <a:pt x="4028821" y="845566"/>
                  </a:lnTo>
                  <a:lnTo>
                    <a:pt x="4012437" y="847344"/>
                  </a:lnTo>
                  <a:lnTo>
                    <a:pt x="84200" y="847344"/>
                  </a:lnTo>
                  <a:lnTo>
                    <a:pt x="37718" y="833120"/>
                  </a:lnTo>
                  <a:lnTo>
                    <a:pt x="6603" y="795274"/>
                  </a:lnTo>
                  <a:lnTo>
                    <a:pt x="0" y="763270"/>
                  </a:lnTo>
                  <a:lnTo>
                    <a:pt x="0" y="84201"/>
                  </a:lnTo>
                  <a:lnTo>
                    <a:pt x="14350" y="37719"/>
                  </a:lnTo>
                  <a:lnTo>
                    <a:pt x="52070" y="6604"/>
                  </a:lnTo>
                  <a:lnTo>
                    <a:pt x="84200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41919" y="1412747"/>
              <a:ext cx="303530" cy="318770"/>
            </a:xfrm>
            <a:custGeom>
              <a:avLst/>
              <a:gdLst/>
              <a:ahLst/>
              <a:cxnLst/>
              <a:rect l="l" t="t" r="r" b="b"/>
              <a:pathLst>
                <a:path w="303529" h="318769">
                  <a:moveTo>
                    <a:pt x="151637" y="0"/>
                  </a:moveTo>
                  <a:lnTo>
                    <a:pt x="103729" y="8113"/>
                  </a:lnTo>
                  <a:lnTo>
                    <a:pt x="62106" y="30711"/>
                  </a:lnTo>
                  <a:lnTo>
                    <a:pt x="29272" y="65178"/>
                  </a:lnTo>
                  <a:lnTo>
                    <a:pt x="7735" y="108898"/>
                  </a:lnTo>
                  <a:lnTo>
                    <a:pt x="0" y="159257"/>
                  </a:lnTo>
                  <a:lnTo>
                    <a:pt x="7735" y="209617"/>
                  </a:lnTo>
                  <a:lnTo>
                    <a:pt x="29272" y="253337"/>
                  </a:lnTo>
                  <a:lnTo>
                    <a:pt x="62106" y="287804"/>
                  </a:lnTo>
                  <a:lnTo>
                    <a:pt x="103729" y="310402"/>
                  </a:lnTo>
                  <a:lnTo>
                    <a:pt x="151637" y="318515"/>
                  </a:lnTo>
                  <a:lnTo>
                    <a:pt x="199546" y="310402"/>
                  </a:lnTo>
                  <a:lnTo>
                    <a:pt x="241169" y="287804"/>
                  </a:lnTo>
                  <a:lnTo>
                    <a:pt x="274003" y="253337"/>
                  </a:lnTo>
                  <a:lnTo>
                    <a:pt x="295540" y="209617"/>
                  </a:lnTo>
                  <a:lnTo>
                    <a:pt x="303275" y="159257"/>
                  </a:lnTo>
                  <a:lnTo>
                    <a:pt x="295540" y="108898"/>
                  </a:lnTo>
                  <a:lnTo>
                    <a:pt x="274003" y="65178"/>
                  </a:lnTo>
                  <a:lnTo>
                    <a:pt x="241169" y="30711"/>
                  </a:lnTo>
                  <a:lnTo>
                    <a:pt x="199546" y="8113"/>
                  </a:lnTo>
                  <a:lnTo>
                    <a:pt x="151637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452104" y="2633472"/>
            <a:ext cx="2833370" cy="2138680"/>
            <a:chOff x="8452104" y="2633472"/>
            <a:chExt cx="2833370" cy="21386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2980" y="2791968"/>
              <a:ext cx="2653284" cy="19507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588629" y="2777617"/>
              <a:ext cx="2682240" cy="1979930"/>
            </a:xfrm>
            <a:custGeom>
              <a:avLst/>
              <a:gdLst/>
              <a:ahLst/>
              <a:cxnLst/>
              <a:rect l="l" t="t" r="r" b="b"/>
              <a:pathLst>
                <a:path w="2682240" h="1979929">
                  <a:moveTo>
                    <a:pt x="181482" y="0"/>
                  </a:moveTo>
                  <a:lnTo>
                    <a:pt x="2500756" y="0"/>
                  </a:lnTo>
                  <a:lnTo>
                    <a:pt x="2536571" y="3810"/>
                  </a:lnTo>
                  <a:lnTo>
                    <a:pt x="2602103" y="30987"/>
                  </a:lnTo>
                  <a:lnTo>
                    <a:pt x="2651125" y="80518"/>
                  </a:lnTo>
                  <a:lnTo>
                    <a:pt x="2678303" y="145669"/>
                  </a:lnTo>
                  <a:lnTo>
                    <a:pt x="2682113" y="181483"/>
                  </a:lnTo>
                  <a:lnTo>
                    <a:pt x="2682113" y="1798320"/>
                  </a:lnTo>
                  <a:lnTo>
                    <a:pt x="2668016" y="1868551"/>
                  </a:lnTo>
                  <a:lnTo>
                    <a:pt x="2628773" y="1926336"/>
                  </a:lnTo>
                  <a:lnTo>
                    <a:pt x="2570988" y="1965579"/>
                  </a:lnTo>
                  <a:lnTo>
                    <a:pt x="2500756" y="1979676"/>
                  </a:lnTo>
                  <a:lnTo>
                    <a:pt x="181482" y="1979676"/>
                  </a:lnTo>
                  <a:lnTo>
                    <a:pt x="111632" y="1965579"/>
                  </a:lnTo>
                  <a:lnTo>
                    <a:pt x="53467" y="1926336"/>
                  </a:lnTo>
                  <a:lnTo>
                    <a:pt x="14224" y="1868551"/>
                  </a:lnTo>
                  <a:lnTo>
                    <a:pt x="0" y="1798320"/>
                  </a:lnTo>
                  <a:lnTo>
                    <a:pt x="0" y="181483"/>
                  </a:lnTo>
                  <a:lnTo>
                    <a:pt x="14224" y="111633"/>
                  </a:lnTo>
                  <a:lnTo>
                    <a:pt x="53467" y="53467"/>
                  </a:lnTo>
                  <a:lnTo>
                    <a:pt x="111632" y="14224"/>
                  </a:lnTo>
                  <a:lnTo>
                    <a:pt x="181482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52104" y="2633472"/>
              <a:ext cx="302260" cy="317500"/>
            </a:xfrm>
            <a:custGeom>
              <a:avLst/>
              <a:gdLst/>
              <a:ahLst/>
              <a:cxnLst/>
              <a:rect l="l" t="t" r="r" b="b"/>
              <a:pathLst>
                <a:path w="302259" h="317500">
                  <a:moveTo>
                    <a:pt x="150875" y="0"/>
                  </a:moveTo>
                  <a:lnTo>
                    <a:pt x="103193" y="8083"/>
                  </a:lnTo>
                  <a:lnTo>
                    <a:pt x="61776" y="30589"/>
                  </a:lnTo>
                  <a:lnTo>
                    <a:pt x="29114" y="64904"/>
                  </a:lnTo>
                  <a:lnTo>
                    <a:pt x="7693" y="108411"/>
                  </a:lnTo>
                  <a:lnTo>
                    <a:pt x="0" y="158495"/>
                  </a:lnTo>
                  <a:lnTo>
                    <a:pt x="7693" y="208580"/>
                  </a:lnTo>
                  <a:lnTo>
                    <a:pt x="29114" y="252087"/>
                  </a:lnTo>
                  <a:lnTo>
                    <a:pt x="61776" y="286402"/>
                  </a:lnTo>
                  <a:lnTo>
                    <a:pt x="103193" y="308908"/>
                  </a:lnTo>
                  <a:lnTo>
                    <a:pt x="150875" y="316991"/>
                  </a:lnTo>
                  <a:lnTo>
                    <a:pt x="198558" y="308908"/>
                  </a:lnTo>
                  <a:lnTo>
                    <a:pt x="239975" y="286402"/>
                  </a:lnTo>
                  <a:lnTo>
                    <a:pt x="272637" y="252087"/>
                  </a:lnTo>
                  <a:lnTo>
                    <a:pt x="294058" y="208580"/>
                  </a:lnTo>
                  <a:lnTo>
                    <a:pt x="301751" y="158495"/>
                  </a:lnTo>
                  <a:lnTo>
                    <a:pt x="294058" y="108411"/>
                  </a:lnTo>
                  <a:lnTo>
                    <a:pt x="272637" y="64904"/>
                  </a:lnTo>
                  <a:lnTo>
                    <a:pt x="239975" y="30589"/>
                  </a:lnTo>
                  <a:lnTo>
                    <a:pt x="198558" y="808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855964" y="4919471"/>
            <a:ext cx="2002789" cy="440690"/>
            <a:chOff x="8855964" y="4919471"/>
            <a:chExt cx="2002789" cy="44069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9700" y="5143499"/>
              <a:ext cx="1799844" cy="1874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15349" y="5129148"/>
              <a:ext cx="1828800" cy="216535"/>
            </a:xfrm>
            <a:custGeom>
              <a:avLst/>
              <a:gdLst/>
              <a:ahLst/>
              <a:cxnLst/>
              <a:rect l="l" t="t" r="r" b="b"/>
              <a:pathLst>
                <a:path w="1828800" h="216535">
                  <a:moveTo>
                    <a:pt x="29336" y="0"/>
                  </a:moveTo>
                  <a:lnTo>
                    <a:pt x="1799590" y="0"/>
                  </a:lnTo>
                  <a:lnTo>
                    <a:pt x="1810257" y="2031"/>
                  </a:lnTo>
                  <a:lnTo>
                    <a:pt x="1820036" y="8889"/>
                  </a:lnTo>
                  <a:lnTo>
                    <a:pt x="1826895" y="18668"/>
                  </a:lnTo>
                  <a:lnTo>
                    <a:pt x="1828800" y="29337"/>
                  </a:lnTo>
                  <a:lnTo>
                    <a:pt x="1828800" y="187070"/>
                  </a:lnTo>
                  <a:lnTo>
                    <a:pt x="1826895" y="197738"/>
                  </a:lnTo>
                  <a:lnTo>
                    <a:pt x="1820036" y="207517"/>
                  </a:lnTo>
                  <a:lnTo>
                    <a:pt x="1810257" y="214375"/>
                  </a:lnTo>
                  <a:lnTo>
                    <a:pt x="1799590" y="216407"/>
                  </a:lnTo>
                  <a:lnTo>
                    <a:pt x="29336" y="216407"/>
                  </a:lnTo>
                  <a:lnTo>
                    <a:pt x="18669" y="214375"/>
                  </a:lnTo>
                  <a:lnTo>
                    <a:pt x="8890" y="207517"/>
                  </a:lnTo>
                  <a:lnTo>
                    <a:pt x="2031" y="197738"/>
                  </a:lnTo>
                  <a:lnTo>
                    <a:pt x="0" y="187070"/>
                  </a:lnTo>
                  <a:lnTo>
                    <a:pt x="0" y="29337"/>
                  </a:lnTo>
                  <a:lnTo>
                    <a:pt x="2031" y="18668"/>
                  </a:lnTo>
                  <a:lnTo>
                    <a:pt x="8890" y="8889"/>
                  </a:lnTo>
                  <a:lnTo>
                    <a:pt x="18669" y="2031"/>
                  </a:lnTo>
                  <a:lnTo>
                    <a:pt x="29336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55964" y="4919471"/>
              <a:ext cx="302260" cy="318770"/>
            </a:xfrm>
            <a:custGeom>
              <a:avLst/>
              <a:gdLst/>
              <a:ahLst/>
              <a:cxnLst/>
              <a:rect l="l" t="t" r="r" b="b"/>
              <a:pathLst>
                <a:path w="302259" h="318770">
                  <a:moveTo>
                    <a:pt x="150875" y="0"/>
                  </a:moveTo>
                  <a:lnTo>
                    <a:pt x="103193" y="8113"/>
                  </a:lnTo>
                  <a:lnTo>
                    <a:pt x="61776" y="30711"/>
                  </a:lnTo>
                  <a:lnTo>
                    <a:pt x="29114" y="65178"/>
                  </a:lnTo>
                  <a:lnTo>
                    <a:pt x="7693" y="108898"/>
                  </a:lnTo>
                  <a:lnTo>
                    <a:pt x="0" y="159257"/>
                  </a:lnTo>
                  <a:lnTo>
                    <a:pt x="7693" y="209617"/>
                  </a:lnTo>
                  <a:lnTo>
                    <a:pt x="29114" y="253337"/>
                  </a:lnTo>
                  <a:lnTo>
                    <a:pt x="61776" y="287804"/>
                  </a:lnTo>
                  <a:lnTo>
                    <a:pt x="103193" y="310402"/>
                  </a:lnTo>
                  <a:lnTo>
                    <a:pt x="150875" y="318515"/>
                  </a:lnTo>
                  <a:lnTo>
                    <a:pt x="198558" y="310402"/>
                  </a:lnTo>
                  <a:lnTo>
                    <a:pt x="239975" y="287804"/>
                  </a:lnTo>
                  <a:lnTo>
                    <a:pt x="272637" y="253337"/>
                  </a:lnTo>
                  <a:lnTo>
                    <a:pt x="294058" y="209617"/>
                  </a:lnTo>
                  <a:lnTo>
                    <a:pt x="301751" y="159257"/>
                  </a:lnTo>
                  <a:lnTo>
                    <a:pt x="294058" y="108898"/>
                  </a:lnTo>
                  <a:lnTo>
                    <a:pt x="272637" y="65178"/>
                  </a:lnTo>
                  <a:lnTo>
                    <a:pt x="239975" y="30711"/>
                  </a:lnTo>
                  <a:lnTo>
                    <a:pt x="198558" y="8113"/>
                  </a:lnTo>
                  <a:lnTo>
                    <a:pt x="150875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028431" y="5573267"/>
            <a:ext cx="3679190" cy="770890"/>
            <a:chOff x="8028431" y="5573267"/>
            <a:chExt cx="3679190" cy="77089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0831" y="5733287"/>
              <a:ext cx="3497579" cy="5821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66480" y="5719000"/>
              <a:ext cx="3526790" cy="610870"/>
            </a:xfrm>
            <a:custGeom>
              <a:avLst/>
              <a:gdLst/>
              <a:ahLst/>
              <a:cxnLst/>
              <a:rect l="l" t="t" r="r" b="b"/>
              <a:pathLst>
                <a:path w="3526790" h="610870">
                  <a:moveTo>
                    <a:pt x="63373" y="0"/>
                  </a:moveTo>
                  <a:lnTo>
                    <a:pt x="3463417" y="0"/>
                  </a:lnTo>
                  <a:lnTo>
                    <a:pt x="3487039" y="4825"/>
                  </a:lnTo>
                  <a:lnTo>
                    <a:pt x="3507740" y="18732"/>
                  </a:lnTo>
                  <a:lnTo>
                    <a:pt x="3521455" y="39687"/>
                  </a:lnTo>
                  <a:lnTo>
                    <a:pt x="3526282" y="63246"/>
                  </a:lnTo>
                  <a:lnTo>
                    <a:pt x="3526282" y="547941"/>
                  </a:lnTo>
                  <a:lnTo>
                    <a:pt x="3521455" y="571588"/>
                  </a:lnTo>
                  <a:lnTo>
                    <a:pt x="3507613" y="592112"/>
                  </a:lnTo>
                  <a:lnTo>
                    <a:pt x="3487039" y="605967"/>
                  </a:lnTo>
                  <a:lnTo>
                    <a:pt x="3463417" y="610793"/>
                  </a:lnTo>
                  <a:lnTo>
                    <a:pt x="63373" y="610793"/>
                  </a:lnTo>
                  <a:lnTo>
                    <a:pt x="39750" y="605980"/>
                  </a:lnTo>
                  <a:lnTo>
                    <a:pt x="18796" y="592175"/>
                  </a:lnTo>
                  <a:lnTo>
                    <a:pt x="4825" y="571588"/>
                  </a:lnTo>
                  <a:lnTo>
                    <a:pt x="0" y="547941"/>
                  </a:lnTo>
                  <a:lnTo>
                    <a:pt x="0" y="63246"/>
                  </a:lnTo>
                  <a:lnTo>
                    <a:pt x="4825" y="39687"/>
                  </a:lnTo>
                  <a:lnTo>
                    <a:pt x="18669" y="18656"/>
                  </a:lnTo>
                  <a:lnTo>
                    <a:pt x="39750" y="4813"/>
                  </a:lnTo>
                  <a:lnTo>
                    <a:pt x="63373" y="0"/>
                  </a:lnTo>
                  <a:close/>
                </a:path>
              </a:pathLst>
            </a:custGeom>
            <a:ln w="28575">
              <a:solidFill>
                <a:srgbClr val="006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28431" y="5573267"/>
              <a:ext cx="303530" cy="318770"/>
            </a:xfrm>
            <a:custGeom>
              <a:avLst/>
              <a:gdLst/>
              <a:ahLst/>
              <a:cxnLst/>
              <a:rect l="l" t="t" r="r" b="b"/>
              <a:pathLst>
                <a:path w="303529" h="318770">
                  <a:moveTo>
                    <a:pt x="151638" y="0"/>
                  </a:moveTo>
                  <a:lnTo>
                    <a:pt x="103729" y="8118"/>
                  </a:lnTo>
                  <a:lnTo>
                    <a:pt x="62106" y="30726"/>
                  </a:lnTo>
                  <a:lnTo>
                    <a:pt x="29272" y="65200"/>
                  </a:lnTo>
                  <a:lnTo>
                    <a:pt x="7735" y="108918"/>
                  </a:lnTo>
                  <a:lnTo>
                    <a:pt x="0" y="159257"/>
                  </a:lnTo>
                  <a:lnTo>
                    <a:pt x="7735" y="209597"/>
                  </a:lnTo>
                  <a:lnTo>
                    <a:pt x="29272" y="253315"/>
                  </a:lnTo>
                  <a:lnTo>
                    <a:pt x="62106" y="287789"/>
                  </a:lnTo>
                  <a:lnTo>
                    <a:pt x="103729" y="310397"/>
                  </a:lnTo>
                  <a:lnTo>
                    <a:pt x="151638" y="318515"/>
                  </a:lnTo>
                  <a:lnTo>
                    <a:pt x="199546" y="310397"/>
                  </a:lnTo>
                  <a:lnTo>
                    <a:pt x="241169" y="287789"/>
                  </a:lnTo>
                  <a:lnTo>
                    <a:pt x="274003" y="253315"/>
                  </a:lnTo>
                  <a:lnTo>
                    <a:pt x="295540" y="209597"/>
                  </a:lnTo>
                  <a:lnTo>
                    <a:pt x="303275" y="159257"/>
                  </a:lnTo>
                  <a:lnTo>
                    <a:pt x="295540" y="108918"/>
                  </a:lnTo>
                  <a:lnTo>
                    <a:pt x="274003" y="65200"/>
                  </a:lnTo>
                  <a:lnTo>
                    <a:pt x="241169" y="30726"/>
                  </a:lnTo>
                  <a:lnTo>
                    <a:pt x="199546" y="8118"/>
                  </a:lnTo>
                  <a:lnTo>
                    <a:pt x="151638" y="0"/>
                  </a:lnTo>
                  <a:close/>
                </a:path>
              </a:pathLst>
            </a:custGeom>
            <a:solidFill>
              <a:srgbClr val="006F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839202" y="1467992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144757" y="6530508"/>
            <a:ext cx="880110" cy="16891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6"/>
              </a:rPr>
              <a:t>GitHub</a:t>
            </a:r>
            <a:r>
              <a:rPr sz="1500" u="sng" spc="-30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6"/>
              </a:rPr>
              <a:t> </a:t>
            </a:r>
            <a:r>
              <a:rPr sz="1500" u="sng" baseline="2777" dirty="0">
                <a:solidFill>
                  <a:srgbClr val="00929B"/>
                </a:solidFill>
                <a:uFill>
                  <a:solidFill>
                    <a:srgbClr val="00929B"/>
                  </a:solidFill>
                </a:uFill>
                <a:latin typeface="Microsoft Sans Serif"/>
                <a:cs typeface="Microsoft Sans Serif"/>
                <a:hlinkClick r:id="rId6"/>
              </a:rPr>
              <a:t>Link</a:t>
            </a:r>
            <a:r>
              <a:rPr sz="1500" spc="44" baseline="2777" dirty="0">
                <a:solidFill>
                  <a:srgbClr val="00929B"/>
                </a:solidFill>
                <a:latin typeface="Microsoft Sans Serif"/>
                <a:cs typeface="Microsoft Sans Serif"/>
              </a:rPr>
              <a:t> </a:t>
            </a:r>
            <a:fld id="{81D60167-4931-47E6-BA6A-407CBD079E47}" type="slidenum">
              <a:rPr sz="800" spc="-25" dirty="0">
                <a:solidFill>
                  <a:srgbClr val="A6A6A6"/>
                </a:solidFill>
                <a:latin typeface="Microsoft Sans Serif"/>
                <a:cs typeface="Microsoft Sans Serif"/>
              </a:rPr>
              <a:t>9</a:t>
            </a:fld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392074" y="6568477"/>
            <a:ext cx="2424430" cy="11413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/>
              <a:t>IBM</a:t>
            </a:r>
            <a:r>
              <a:rPr spc="-15" dirty="0"/>
              <a:t> </a:t>
            </a:r>
            <a:r>
              <a:rPr dirty="0"/>
              <a:t>Applied</a:t>
            </a:r>
            <a:r>
              <a:rPr spc="-25" dirty="0"/>
              <a:t> </a:t>
            </a:r>
            <a:r>
              <a:rPr dirty="0"/>
              <a:t>Data </a:t>
            </a:r>
            <a:r>
              <a:rPr spc="-25" dirty="0"/>
              <a:t>Science</a:t>
            </a:r>
            <a:r>
              <a:rPr spc="-30" dirty="0"/>
              <a:t> </a:t>
            </a:r>
            <a:r>
              <a:rPr dirty="0"/>
              <a:t>Capstone</a:t>
            </a:r>
            <a:r>
              <a:rPr spc="180" dirty="0"/>
              <a:t> </a:t>
            </a:r>
            <a:r>
              <a:rPr dirty="0"/>
              <a:t>|</a:t>
            </a:r>
            <a:r>
              <a:rPr spc="130" dirty="0"/>
              <a:t> </a:t>
            </a:r>
            <a:r>
              <a:rPr lang="fr-FR" dirty="0"/>
              <a:t>Farouk Manar</a:t>
            </a:r>
            <a:r>
              <a:rPr spc="165" dirty="0"/>
              <a:t> </a:t>
            </a:r>
            <a:r>
              <a:rPr dirty="0"/>
              <a:t>|</a:t>
            </a:r>
            <a:r>
              <a:rPr spc="145" dirty="0"/>
              <a:t> </a:t>
            </a:r>
            <a:r>
              <a:rPr lang="fr-FR" spc="-20" dirty="0"/>
              <a:t>2025</a:t>
            </a:r>
            <a:endParaRPr spc="-20" dirty="0"/>
          </a:p>
        </p:txBody>
      </p:sp>
      <p:sp>
        <p:nvSpPr>
          <p:cNvPr id="24" name="object 24"/>
          <p:cNvSpPr txBox="1"/>
          <p:nvPr/>
        </p:nvSpPr>
        <p:spPr>
          <a:xfrm>
            <a:off x="8549131" y="2688463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52738" y="4975352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26348" y="5630062"/>
            <a:ext cx="111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4195</Words>
  <Application>Microsoft Office PowerPoint</Application>
  <PresentationFormat>Grand écran</PresentationFormat>
  <Paragraphs>470</Paragraphs>
  <Slides>49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6" baseType="lpstr">
      <vt:lpstr>Arial</vt:lpstr>
      <vt:lpstr>Arial MT</vt:lpstr>
      <vt:lpstr>Cambria Math</vt:lpstr>
      <vt:lpstr>Consolas</vt:lpstr>
      <vt:lpstr>Microsoft Sans Serif</vt:lpstr>
      <vt:lpstr>Wingdings</vt:lpstr>
      <vt:lpstr>Office Theme</vt:lpstr>
      <vt:lpstr>IBM DATA SCIENCE CAPSTONE PROJECT Space X Falcon 9 Landing Analysis</vt:lpstr>
      <vt:lpstr>OUTLINE</vt:lpstr>
      <vt:lpstr>EXECUTIVE SUMMARY</vt:lpstr>
      <vt:lpstr>INTRODUCTION</vt:lpstr>
      <vt:lpstr>METHODOLOGY SUMMARY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</vt:lpstr>
      <vt:lpstr>EDA - WITH VISUALIZATION</vt:lpstr>
      <vt:lpstr>LAUNCH 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 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CONCLUSIONS</vt:lpstr>
      <vt:lpstr>CONCLUSIONS</vt:lpstr>
      <vt:lpstr>APPENDIX</vt:lpstr>
      <vt:lpstr>DATA COLLECTION – SPACE X REST API</vt:lpstr>
      <vt:lpstr>DATA COLLECTION – WEB SCRAPING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Capgemini template</dc:subject>
  <dc:creator>Capgemini</dc:creator>
  <cp:lastModifiedBy>user</cp:lastModifiedBy>
  <cp:revision>1</cp:revision>
  <dcterms:created xsi:type="dcterms:W3CDTF">2025-01-23T00:08:20Z</dcterms:created>
  <dcterms:modified xsi:type="dcterms:W3CDTF">2025-01-23T00:13:02Z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2025-01-23T00:00:00Z</vt:filetime>
  </property>
  <property fmtid="{D5CDD505-2E9C-101B-9397-08002B2CF9AE}" pid="5" name="Producer">
    <vt:lpwstr>Microsoft® PowerPoint® for Microsoft 365</vt:lpwstr>
  </property>
</Properties>
</file>